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4" r:id="rId1"/>
  </p:sldMasterIdLst>
  <p:notesMasterIdLst>
    <p:notesMasterId r:id="rId34"/>
  </p:notesMasterIdLst>
  <p:sldIdLst>
    <p:sldId id="257" r:id="rId2"/>
    <p:sldId id="258" r:id="rId3"/>
    <p:sldId id="270" r:id="rId4"/>
    <p:sldId id="261" r:id="rId5"/>
    <p:sldId id="272" r:id="rId6"/>
    <p:sldId id="262" r:id="rId7"/>
    <p:sldId id="266" r:id="rId8"/>
    <p:sldId id="269" r:id="rId9"/>
    <p:sldId id="273" r:id="rId10"/>
    <p:sldId id="267" r:id="rId11"/>
    <p:sldId id="268" r:id="rId12"/>
    <p:sldId id="274" r:id="rId13"/>
    <p:sldId id="275" r:id="rId14"/>
    <p:sldId id="263" r:id="rId15"/>
    <p:sldId id="271" r:id="rId16"/>
    <p:sldId id="265" r:id="rId17"/>
    <p:sldId id="284" r:id="rId18"/>
    <p:sldId id="285" r:id="rId19"/>
    <p:sldId id="286" r:id="rId20"/>
    <p:sldId id="287" r:id="rId21"/>
    <p:sldId id="288" r:id="rId22"/>
    <p:sldId id="289" r:id="rId23"/>
    <p:sldId id="281" r:id="rId24"/>
    <p:sldId id="292" r:id="rId25"/>
    <p:sldId id="264" r:id="rId26"/>
    <p:sldId id="278" r:id="rId27"/>
    <p:sldId id="276" r:id="rId28"/>
    <p:sldId id="279" r:id="rId29"/>
    <p:sldId id="277" r:id="rId30"/>
    <p:sldId id="260" r:id="rId31"/>
    <p:sldId id="259" r:id="rId32"/>
    <p:sldId id="283"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9"/>
    <a:srgbClr val="00FF00"/>
    <a:srgbClr val="0432FF"/>
    <a:srgbClr val="FF9900"/>
    <a:srgbClr val="2F4050"/>
    <a:srgbClr val="6699FF"/>
    <a:srgbClr val="00B050"/>
    <a:srgbClr val="10DA00"/>
    <a:srgbClr val="FFFF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49CF2-C38F-C64E-86A5-CAAF326DC625}" v="2318" dt="2024-11-19T21:17:08.392"/>
    <p1510:client id="{1668E70A-CF50-4620-AAD6-F9E52D770943}" v="989" dt="2024-11-19T21:44:50.571"/>
    <p1510:client id="{2332554C-660B-0CFF-DCAA-9DC890F5C387}" v="649" dt="2024-11-19T19:25:29.307"/>
    <p1510:client id="{41CCD5AE-4D72-6587-5709-DB71FCBEC202}" v="6" dt="2024-11-19T23:18:37.700"/>
    <p1510:client id="{533908B9-F879-439C-81DB-E06E2586CB92}" v="6" dt="2024-11-19T17:34:16.625"/>
    <p1510:client id="{6AA13C7B-FD23-EAC0-EC11-17EF47D1D190}" v="13" dt="2024-11-20T17:37:22.305"/>
    <p1510:client id="{75C62ECE-5D90-F520-5EEF-87966AE06D78}" v="106" dt="2024-11-20T05:52:11.561"/>
    <p1510:client id="{925825EC-54E3-3718-BE72-6AABA0C9C100}" v="33" dt="2024-11-19T20:28:34.509"/>
    <p1510:client id="{CFDBA47E-26FB-A049-EF83-158F8C60D4BD}" v="1276" dt="2024-11-20T05:51:50.339"/>
    <p1510:client id="{D106BC7A-70C5-193A-B243-AD1200CBD4F0}" v="1079" dt="2024-11-20T17:13:12.463"/>
    <p1510:client id="{DFA0A3D9-97C4-42FC-99CF-13D5392303CF}" v="1138" dt="2024-11-20T17:29:04.8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91"/>
    <p:restoredTop sz="94694"/>
  </p:normalViewPr>
  <p:slideViewPr>
    <p:cSldViewPr snapToGrid="0">
      <p:cViewPr varScale="1">
        <p:scale>
          <a:sx n="121" d="100"/>
          <a:sy n="121" d="100"/>
        </p:scale>
        <p:origin x="17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DE2A0-83D3-44A4-9041-A06627212BE8}" type="doc">
      <dgm:prSet loTypeId="urn:microsoft.com/office/officeart/2005/8/layout/hProcess3" loCatId="process" qsTypeId="urn:microsoft.com/office/officeart/2005/8/quickstyle/simple1" qsCatId="simple" csTypeId="urn:microsoft.com/office/officeart/2005/8/colors/accent1_2" csCatId="accent1" phldr="1"/>
      <dgm:spPr/>
    </dgm:pt>
    <dgm:pt modelId="{98170DC6-7303-4D98-9F33-3819DF130307}">
      <dgm:prSet phldrT="[Text]"/>
      <dgm:spPr/>
      <dgm:t>
        <a:bodyPr/>
        <a:lstStyle/>
        <a:p>
          <a:pPr rtl="0"/>
          <a:r>
            <a:rPr lang="en-US">
              <a:latin typeface="Arial"/>
            </a:rPr>
            <a:t>Convenient Math</a:t>
          </a:r>
          <a:endParaRPr lang="en-US"/>
        </a:p>
      </dgm:t>
    </dgm:pt>
    <dgm:pt modelId="{F0031011-9100-40A1-BD44-8149CCD8887B}" type="parTrans" cxnId="{B82C1C0F-D451-488E-BDA5-DEE7DDAFEEB0}">
      <dgm:prSet/>
      <dgm:spPr/>
    </dgm:pt>
    <dgm:pt modelId="{81E6AE53-03A8-4BBC-8F1F-303E7197AC3A}" type="sibTrans" cxnId="{B82C1C0F-D451-488E-BDA5-DEE7DDAFEEB0}">
      <dgm:prSet/>
      <dgm:spPr/>
    </dgm:pt>
    <dgm:pt modelId="{BDB24F9E-FB2C-4597-A61A-6D4FD5AACEE0}" type="pres">
      <dgm:prSet presAssocID="{FBADE2A0-83D3-44A4-9041-A06627212BE8}" presName="Name0" presStyleCnt="0">
        <dgm:presLayoutVars>
          <dgm:dir/>
          <dgm:animLvl val="lvl"/>
          <dgm:resizeHandles val="exact"/>
        </dgm:presLayoutVars>
      </dgm:prSet>
      <dgm:spPr/>
    </dgm:pt>
    <dgm:pt modelId="{83794A63-4F85-447E-A22E-3152FB785FF4}" type="pres">
      <dgm:prSet presAssocID="{FBADE2A0-83D3-44A4-9041-A06627212BE8}" presName="dummy" presStyleCnt="0"/>
      <dgm:spPr/>
    </dgm:pt>
    <dgm:pt modelId="{EB6F9F52-693D-4CA1-8951-D47DEBDAE8DA}" type="pres">
      <dgm:prSet presAssocID="{FBADE2A0-83D3-44A4-9041-A06627212BE8}" presName="linH" presStyleCnt="0"/>
      <dgm:spPr/>
    </dgm:pt>
    <dgm:pt modelId="{23D23119-201E-4F04-9526-7F61D3C919E8}" type="pres">
      <dgm:prSet presAssocID="{FBADE2A0-83D3-44A4-9041-A06627212BE8}" presName="padding1" presStyleCnt="0"/>
      <dgm:spPr/>
    </dgm:pt>
    <dgm:pt modelId="{31E11C3A-87D5-4ECC-814B-81C627799034}" type="pres">
      <dgm:prSet presAssocID="{98170DC6-7303-4D98-9F33-3819DF130307}" presName="linV" presStyleCnt="0"/>
      <dgm:spPr/>
    </dgm:pt>
    <dgm:pt modelId="{D73E4E1A-26BF-401B-B4D9-00F549856624}" type="pres">
      <dgm:prSet presAssocID="{98170DC6-7303-4D98-9F33-3819DF130307}" presName="spVertical1" presStyleCnt="0"/>
      <dgm:spPr/>
    </dgm:pt>
    <dgm:pt modelId="{2D60EA74-9049-43D9-B864-73D2823EFBA9}" type="pres">
      <dgm:prSet presAssocID="{98170DC6-7303-4D98-9F33-3819DF130307}" presName="parTx" presStyleLbl="revTx" presStyleIdx="0" presStyleCnt="1">
        <dgm:presLayoutVars>
          <dgm:chMax val="0"/>
          <dgm:chPref val="0"/>
          <dgm:bulletEnabled val="1"/>
        </dgm:presLayoutVars>
      </dgm:prSet>
      <dgm:spPr/>
    </dgm:pt>
    <dgm:pt modelId="{E31DC1D2-19E3-4D88-BEDB-1751FC4C02B7}" type="pres">
      <dgm:prSet presAssocID="{98170DC6-7303-4D98-9F33-3819DF130307}" presName="spVertical2" presStyleCnt="0"/>
      <dgm:spPr/>
    </dgm:pt>
    <dgm:pt modelId="{6208E42E-3C8F-42D2-B17D-401D301383D8}" type="pres">
      <dgm:prSet presAssocID="{98170DC6-7303-4D98-9F33-3819DF130307}" presName="spVertical3" presStyleCnt="0"/>
      <dgm:spPr/>
    </dgm:pt>
    <dgm:pt modelId="{AB05B515-F109-486C-9182-AF2EB5E81D3C}" type="pres">
      <dgm:prSet presAssocID="{FBADE2A0-83D3-44A4-9041-A06627212BE8}" presName="padding2" presStyleCnt="0"/>
      <dgm:spPr/>
    </dgm:pt>
    <dgm:pt modelId="{88BAD53A-9FB2-4746-A75E-D0D11DD7FA3F}" type="pres">
      <dgm:prSet presAssocID="{FBADE2A0-83D3-44A4-9041-A06627212BE8}" presName="negArrow" presStyleCnt="0"/>
      <dgm:spPr/>
    </dgm:pt>
    <dgm:pt modelId="{EE1AA9A6-84B6-43C8-99AC-4963276E7E53}" type="pres">
      <dgm:prSet presAssocID="{FBADE2A0-83D3-44A4-9041-A06627212BE8}" presName="backgroundArrow" presStyleLbl="node1" presStyleIdx="0" presStyleCnt="1"/>
      <dgm:spPr/>
    </dgm:pt>
  </dgm:ptLst>
  <dgm:cxnLst>
    <dgm:cxn modelId="{B82C1C0F-D451-488E-BDA5-DEE7DDAFEEB0}" srcId="{FBADE2A0-83D3-44A4-9041-A06627212BE8}" destId="{98170DC6-7303-4D98-9F33-3819DF130307}" srcOrd="0" destOrd="0" parTransId="{F0031011-9100-40A1-BD44-8149CCD8887B}" sibTransId="{81E6AE53-03A8-4BBC-8F1F-303E7197AC3A}"/>
    <dgm:cxn modelId="{B78DC959-FA2C-4B28-8F70-AE97DA28A278}" type="presOf" srcId="{98170DC6-7303-4D98-9F33-3819DF130307}" destId="{2D60EA74-9049-43D9-B864-73D2823EFBA9}" srcOrd="0" destOrd="0" presId="urn:microsoft.com/office/officeart/2005/8/layout/hProcess3"/>
    <dgm:cxn modelId="{824CAEB4-2703-41EC-8D86-85C9C791EC72}" type="presOf" srcId="{FBADE2A0-83D3-44A4-9041-A06627212BE8}" destId="{BDB24F9E-FB2C-4597-A61A-6D4FD5AACEE0}" srcOrd="0" destOrd="0" presId="urn:microsoft.com/office/officeart/2005/8/layout/hProcess3"/>
    <dgm:cxn modelId="{9B9F2D88-B474-42A7-95E8-665C421DBCD3}" type="presParOf" srcId="{BDB24F9E-FB2C-4597-A61A-6D4FD5AACEE0}" destId="{83794A63-4F85-447E-A22E-3152FB785FF4}" srcOrd="0" destOrd="0" presId="urn:microsoft.com/office/officeart/2005/8/layout/hProcess3"/>
    <dgm:cxn modelId="{F09B4245-83A3-424C-BF6F-A2AE7D50F4DB}" type="presParOf" srcId="{BDB24F9E-FB2C-4597-A61A-6D4FD5AACEE0}" destId="{EB6F9F52-693D-4CA1-8951-D47DEBDAE8DA}" srcOrd="1" destOrd="0" presId="urn:microsoft.com/office/officeart/2005/8/layout/hProcess3"/>
    <dgm:cxn modelId="{4BFF860E-97D3-4C48-AF6E-44D64E3C2104}" type="presParOf" srcId="{EB6F9F52-693D-4CA1-8951-D47DEBDAE8DA}" destId="{23D23119-201E-4F04-9526-7F61D3C919E8}" srcOrd="0" destOrd="0" presId="urn:microsoft.com/office/officeart/2005/8/layout/hProcess3"/>
    <dgm:cxn modelId="{2BEA9473-CD12-493D-80F9-01EDE86EC842}" type="presParOf" srcId="{EB6F9F52-693D-4CA1-8951-D47DEBDAE8DA}" destId="{31E11C3A-87D5-4ECC-814B-81C627799034}" srcOrd="1" destOrd="0" presId="urn:microsoft.com/office/officeart/2005/8/layout/hProcess3"/>
    <dgm:cxn modelId="{C7911A01-A37A-4A60-B390-8C69A087C019}" type="presParOf" srcId="{31E11C3A-87D5-4ECC-814B-81C627799034}" destId="{D73E4E1A-26BF-401B-B4D9-00F549856624}" srcOrd="0" destOrd="0" presId="urn:microsoft.com/office/officeart/2005/8/layout/hProcess3"/>
    <dgm:cxn modelId="{BFF77364-A4ED-4D8A-B77D-54B86DF117B8}" type="presParOf" srcId="{31E11C3A-87D5-4ECC-814B-81C627799034}" destId="{2D60EA74-9049-43D9-B864-73D2823EFBA9}" srcOrd="1" destOrd="0" presId="urn:microsoft.com/office/officeart/2005/8/layout/hProcess3"/>
    <dgm:cxn modelId="{0D8B9DBD-5E76-405E-B230-281FCBC889CE}" type="presParOf" srcId="{31E11C3A-87D5-4ECC-814B-81C627799034}" destId="{E31DC1D2-19E3-4D88-BEDB-1751FC4C02B7}" srcOrd="2" destOrd="0" presId="urn:microsoft.com/office/officeart/2005/8/layout/hProcess3"/>
    <dgm:cxn modelId="{D15DFC4A-1215-4CD9-943A-C9CE629C142C}" type="presParOf" srcId="{31E11C3A-87D5-4ECC-814B-81C627799034}" destId="{6208E42E-3C8F-42D2-B17D-401D301383D8}" srcOrd="3" destOrd="0" presId="urn:microsoft.com/office/officeart/2005/8/layout/hProcess3"/>
    <dgm:cxn modelId="{5C6D1D48-BDF8-4391-BFD6-5A9FF490C03E}" type="presParOf" srcId="{EB6F9F52-693D-4CA1-8951-D47DEBDAE8DA}" destId="{AB05B515-F109-486C-9182-AF2EB5E81D3C}" srcOrd="2" destOrd="0" presId="urn:microsoft.com/office/officeart/2005/8/layout/hProcess3"/>
    <dgm:cxn modelId="{7EF08702-31DB-49C0-B8E8-C44C0E826D4F}" type="presParOf" srcId="{EB6F9F52-693D-4CA1-8951-D47DEBDAE8DA}" destId="{88BAD53A-9FB2-4746-A75E-D0D11DD7FA3F}" srcOrd="3" destOrd="0" presId="urn:microsoft.com/office/officeart/2005/8/layout/hProcess3"/>
    <dgm:cxn modelId="{1053305D-EB58-491F-84E5-7F6DFC65720D}" type="presParOf" srcId="{EB6F9F52-693D-4CA1-8951-D47DEBDAE8DA}" destId="{EE1AA9A6-84B6-43C8-99AC-4963276E7E53}"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AA9A6-84B6-43C8-99AC-4963276E7E53}">
      <dsp:nvSpPr>
        <dsp:cNvPr id="0" name=""/>
        <dsp:cNvSpPr/>
      </dsp:nvSpPr>
      <dsp:spPr>
        <a:xfrm>
          <a:off x="0" y="204938"/>
          <a:ext cx="1461037" cy="864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60EA74-9049-43D9-B864-73D2823EFBA9}">
      <dsp:nvSpPr>
        <dsp:cNvPr id="0" name=""/>
        <dsp:cNvSpPr/>
      </dsp:nvSpPr>
      <dsp:spPr>
        <a:xfrm>
          <a:off x="117853" y="420938"/>
          <a:ext cx="1197080" cy="43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Arial"/>
            </a:rPr>
            <a:t>Convenient Math</a:t>
          </a:r>
          <a:endParaRPr lang="en-US" sz="1200" kern="1200"/>
        </a:p>
      </dsp:txBody>
      <dsp:txXfrm>
        <a:off x="117853" y="420938"/>
        <a:ext cx="1197080" cy="432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E861C-486B-4E18-A0E9-A790238A915C}" type="datetimeFigureOut">
              <a:rPr lang="en-US" smtClean="0"/>
              <a:t>11/21/24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811066-0135-4CAA-8AD4-89A97190AC0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nps_ppt_ma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 y="0"/>
            <a:ext cx="9139237"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339" name="Rectangle 3"/>
          <p:cNvSpPr>
            <a:spLocks noGrp="1" noChangeArrowheads="1"/>
          </p:cNvSpPr>
          <p:nvPr>
            <p:ph type="ctrTitle"/>
          </p:nvPr>
        </p:nvSpPr>
        <p:spPr>
          <a:xfrm>
            <a:off x="990600" y="2667000"/>
            <a:ext cx="7620000" cy="1143000"/>
          </a:xfrm>
        </p:spPr>
        <p:txBody>
          <a:bodyPr/>
          <a:lstStyle>
            <a:lvl1pPr algn="ctr">
              <a:defRPr sz="2025"/>
            </a:lvl1pPr>
          </a:lstStyle>
          <a:p>
            <a:r>
              <a:rPr lang="en-US"/>
              <a:t>Click to edit Master title style</a:t>
            </a:r>
          </a:p>
        </p:txBody>
      </p:sp>
      <p:sp>
        <p:nvSpPr>
          <p:cNvPr id="1038340" name="Rectangle 4"/>
          <p:cNvSpPr>
            <a:spLocks noGrp="1" noChangeArrowheads="1"/>
          </p:cNvSpPr>
          <p:nvPr>
            <p:ph type="subTitle" idx="1"/>
          </p:nvPr>
        </p:nvSpPr>
        <p:spPr>
          <a:xfrm>
            <a:off x="1600200" y="4114800"/>
            <a:ext cx="6400800" cy="1752600"/>
          </a:xfrm>
        </p:spPr>
        <p:txBody>
          <a:bodyPr/>
          <a:lstStyle>
            <a:lvl1pPr marL="0" indent="0" algn="ctr">
              <a:buFontTx/>
              <a:buNone/>
              <a:defRPr sz="1575">
                <a:solidFill>
                  <a:schemeClr val="bg1"/>
                </a:solidFill>
              </a:defRPr>
            </a:lvl1pPr>
          </a:lstStyle>
          <a:p>
            <a:r>
              <a:rPr lang="en-US"/>
              <a:t>Click to edit Master subtitle style</a:t>
            </a:r>
          </a:p>
        </p:txBody>
      </p:sp>
    </p:spTree>
    <p:extLst>
      <p:ext uri="{BB962C8B-B14F-4D97-AF65-F5344CB8AC3E}">
        <p14:creationId xmlns:p14="http://schemas.microsoft.com/office/powerpoint/2010/main" val="294587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baseline="0"/>
            </a:lvl1pPr>
          </a:lstStyle>
          <a:p>
            <a:r>
              <a:rPr lang="en-US"/>
              <a:t>Click to edit Master title style</a:t>
            </a:r>
          </a:p>
        </p:txBody>
      </p:sp>
      <p:sp>
        <p:nvSpPr>
          <p:cNvPr id="3" name="Content Placeholder 2"/>
          <p:cNvSpPr>
            <a:spLocks noGrp="1"/>
          </p:cNvSpPr>
          <p:nvPr>
            <p:ph idx="1"/>
          </p:nvPr>
        </p:nvSpPr>
        <p:spPr>
          <a:xfrm>
            <a:off x="762000" y="1295400"/>
            <a:ext cx="79248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7532FD7-F9E5-1545-8A05-4A5103D12954}" type="slidenum">
              <a:rPr lang="en-US" smtClean="0"/>
              <a:pPr/>
              <a:t>‹#›</a:t>
            </a:fld>
            <a:endParaRPr lang="en-US"/>
          </a:p>
        </p:txBody>
      </p:sp>
    </p:spTree>
    <p:extLst>
      <p:ext uri="{BB962C8B-B14F-4D97-AF65-F5344CB8AC3E}">
        <p14:creationId xmlns:p14="http://schemas.microsoft.com/office/powerpoint/2010/main" val="196908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225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125"/>
            </a:lvl1pPr>
            <a:lvl2pPr marL="257175" indent="0">
              <a:buNone/>
              <a:defRPr sz="1013"/>
            </a:lvl2pPr>
            <a:lvl3pPr marL="514350" indent="0">
              <a:buNone/>
              <a:defRPr sz="900"/>
            </a:lvl3pPr>
            <a:lvl4pPr marL="771525" indent="0">
              <a:buNone/>
              <a:defRPr sz="788"/>
            </a:lvl4pPr>
            <a:lvl5pPr marL="1028700" indent="0">
              <a:buNone/>
              <a:defRPr sz="788"/>
            </a:lvl5pPr>
            <a:lvl6pPr marL="1285875" indent="0">
              <a:buNone/>
              <a:defRPr sz="788"/>
            </a:lvl6pPr>
            <a:lvl7pPr marL="1543050" indent="0">
              <a:buNone/>
              <a:defRPr sz="788"/>
            </a:lvl7pPr>
            <a:lvl8pPr marL="1800225" indent="0">
              <a:buNone/>
              <a:defRPr sz="788"/>
            </a:lvl8pPr>
            <a:lvl9pPr marL="2057400" indent="0">
              <a:buNone/>
              <a:defRPr sz="788"/>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69F0F139-7453-254B-B08C-54CD37FB856F}" type="slidenum">
              <a:rPr lang="en-US" smtClean="0"/>
              <a:pPr/>
              <a:t>‹#›</a:t>
            </a:fld>
            <a:endParaRPr lang="en-US"/>
          </a:p>
        </p:txBody>
      </p:sp>
    </p:spTree>
    <p:extLst>
      <p:ext uri="{BB962C8B-B14F-4D97-AF65-F5344CB8AC3E}">
        <p14:creationId xmlns:p14="http://schemas.microsoft.com/office/powerpoint/2010/main" val="1657399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95400"/>
            <a:ext cx="4038600" cy="4800600"/>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800600"/>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CEA20D1C-605F-184D-8A71-7231BB486A2F}" type="slidenum">
              <a:rPr lang="en-US" smtClean="0"/>
              <a:pPr/>
              <a:t>‹#›</a:t>
            </a:fld>
            <a:endParaRPr lang="en-US"/>
          </a:p>
        </p:txBody>
      </p:sp>
    </p:spTree>
    <p:extLst>
      <p:ext uri="{BB962C8B-B14F-4D97-AF65-F5344CB8AC3E}">
        <p14:creationId xmlns:p14="http://schemas.microsoft.com/office/powerpoint/2010/main" val="347108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ED14E506-1BA4-1A41-AFA3-0524223FC306}" type="slidenum">
              <a:rPr lang="en-US" smtClean="0"/>
              <a:pPr/>
              <a:t>‹#›</a:t>
            </a:fld>
            <a:endParaRPr lang="en-US"/>
          </a:p>
        </p:txBody>
      </p:sp>
    </p:spTree>
    <p:extLst>
      <p:ext uri="{BB962C8B-B14F-4D97-AF65-F5344CB8AC3E}">
        <p14:creationId xmlns:p14="http://schemas.microsoft.com/office/powerpoint/2010/main" val="133366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66D10EDF-224A-5F49-A850-1727D7929342}" type="slidenum">
              <a:rPr lang="en-US" smtClean="0"/>
              <a:pPr/>
              <a:t>‹#›</a:t>
            </a:fld>
            <a:endParaRPr lang="en-US"/>
          </a:p>
        </p:txBody>
      </p:sp>
    </p:spTree>
    <p:extLst>
      <p:ext uri="{BB962C8B-B14F-4D97-AF65-F5344CB8AC3E}">
        <p14:creationId xmlns:p14="http://schemas.microsoft.com/office/powerpoint/2010/main" val="4108398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1185953-A108-124A-B553-7E46C54A9436}" type="slidenum">
              <a:rPr lang="en-US" smtClean="0"/>
              <a:pPr/>
              <a:t>‹#›</a:t>
            </a:fld>
            <a:endParaRPr lang="en-US"/>
          </a:p>
        </p:txBody>
      </p:sp>
    </p:spTree>
    <p:extLst>
      <p:ext uri="{BB962C8B-B14F-4D97-AF65-F5344CB8AC3E}">
        <p14:creationId xmlns:p14="http://schemas.microsoft.com/office/powerpoint/2010/main" val="266283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2530" name="Picture 11" descr="nps_ppt_sli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
            <a:ext cx="9144000"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p:cNvSpPr>
            <a:spLocks noGrp="1" noChangeArrowheads="1"/>
          </p:cNvSpPr>
          <p:nvPr>
            <p:ph type="title"/>
          </p:nvPr>
        </p:nvSpPr>
        <p:spPr bwMode="auto">
          <a:xfrm>
            <a:off x="2286000" y="0"/>
            <a:ext cx="6553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2532" name="Rectangle 3"/>
          <p:cNvSpPr>
            <a:spLocks noGrp="1" noChangeArrowheads="1"/>
          </p:cNvSpPr>
          <p:nvPr>
            <p:ph type="body" idx="1"/>
          </p:nvPr>
        </p:nvSpPr>
        <p:spPr bwMode="auto">
          <a:xfrm>
            <a:off x="609600" y="1295400"/>
            <a:ext cx="8077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defRPr sz="788">
                <a:latin typeface="Arial" charset="0"/>
                <a:cs typeface="+mn-cs"/>
              </a:defRPr>
            </a:lvl1pPr>
          </a:lstStyle>
          <a:p>
            <a:endParaRPr lang="en-US"/>
          </a:p>
        </p:txBody>
      </p:sp>
      <p:sp>
        <p:nvSpPr>
          <p:cNvPr id="1029" name="Rectangle 5"/>
          <p:cNvSpPr>
            <a:spLocks noGrp="1" noChangeArrowheads="1"/>
          </p:cNvSpPr>
          <p:nvPr>
            <p:ph type="ftr" sz="quarter" idx="3"/>
          </p:nvPr>
        </p:nvSpPr>
        <p:spPr bwMode="auto">
          <a:xfrm>
            <a:off x="3352800" y="630555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defRPr sz="788">
                <a:latin typeface="Arial" charset="0"/>
                <a:cs typeface="+mn-cs"/>
              </a:defRPr>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788">
                <a:latin typeface="Arial" charset="0"/>
                <a:cs typeface="+mn-cs"/>
              </a:defRPr>
            </a:lvl1pPr>
          </a:lstStyle>
          <a:p>
            <a:fld id="{6782F31F-E86A-134E-894C-01093A4D11BE}" type="slidenum">
              <a:rPr lang="en-US" smtClean="0"/>
              <a:pPr/>
              <a:t>‹#›</a:t>
            </a:fld>
            <a:endParaRPr lang="en-US"/>
          </a:p>
        </p:txBody>
      </p:sp>
    </p:spTree>
    <p:extLst>
      <p:ext uri="{BB962C8B-B14F-4D97-AF65-F5344CB8AC3E}">
        <p14:creationId xmlns:p14="http://schemas.microsoft.com/office/powerpoint/2010/main" val="99670420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80" r:id="rId5"/>
    <p:sldLayoutId id="2147483681" r:id="rId6"/>
    <p:sldLayoutId id="2147483684" r:id="rId7"/>
  </p:sldLayoutIdLst>
  <p:hf hdr="0" ftr="0" dt="0"/>
  <p:txStyles>
    <p:titleStyle>
      <a:lvl1pPr algn="r" rtl="0" eaLnBrk="1" fontAlgn="base" hangingPunct="1">
        <a:spcBef>
          <a:spcPct val="0"/>
        </a:spcBef>
        <a:spcAft>
          <a:spcPct val="0"/>
        </a:spcAft>
        <a:defRPr sz="2400" b="1">
          <a:solidFill>
            <a:schemeClr val="bg1"/>
          </a:solidFill>
          <a:latin typeface="+mj-lt"/>
          <a:ea typeface="+mj-ea"/>
          <a:cs typeface="+mj-cs"/>
        </a:defRPr>
      </a:lvl1pPr>
      <a:lvl2pPr algn="r" rtl="0" eaLnBrk="1" fontAlgn="base" hangingPunct="1">
        <a:spcBef>
          <a:spcPct val="0"/>
        </a:spcBef>
        <a:spcAft>
          <a:spcPct val="0"/>
        </a:spcAft>
        <a:defRPr sz="1800" b="1">
          <a:solidFill>
            <a:schemeClr val="bg1"/>
          </a:solidFill>
          <a:latin typeface="Arial" charset="0"/>
        </a:defRPr>
      </a:lvl2pPr>
      <a:lvl3pPr algn="r" rtl="0" eaLnBrk="1" fontAlgn="base" hangingPunct="1">
        <a:spcBef>
          <a:spcPct val="0"/>
        </a:spcBef>
        <a:spcAft>
          <a:spcPct val="0"/>
        </a:spcAft>
        <a:defRPr sz="1800" b="1">
          <a:solidFill>
            <a:schemeClr val="bg1"/>
          </a:solidFill>
          <a:latin typeface="Arial" charset="0"/>
        </a:defRPr>
      </a:lvl3pPr>
      <a:lvl4pPr algn="r" rtl="0" eaLnBrk="1" fontAlgn="base" hangingPunct="1">
        <a:spcBef>
          <a:spcPct val="0"/>
        </a:spcBef>
        <a:spcAft>
          <a:spcPct val="0"/>
        </a:spcAft>
        <a:defRPr sz="1800" b="1">
          <a:solidFill>
            <a:schemeClr val="bg1"/>
          </a:solidFill>
          <a:latin typeface="Arial" charset="0"/>
        </a:defRPr>
      </a:lvl4pPr>
      <a:lvl5pPr algn="r" rtl="0" eaLnBrk="1" fontAlgn="base" hangingPunct="1">
        <a:spcBef>
          <a:spcPct val="0"/>
        </a:spcBef>
        <a:spcAft>
          <a:spcPct val="0"/>
        </a:spcAft>
        <a:defRPr sz="1800" b="1">
          <a:solidFill>
            <a:schemeClr val="bg1"/>
          </a:solidFill>
          <a:latin typeface="Arial" charset="0"/>
        </a:defRPr>
      </a:lvl5pPr>
      <a:lvl6pPr marL="257175" algn="r" rtl="0" eaLnBrk="1" fontAlgn="base" hangingPunct="1">
        <a:spcBef>
          <a:spcPct val="0"/>
        </a:spcBef>
        <a:spcAft>
          <a:spcPct val="0"/>
        </a:spcAft>
        <a:defRPr sz="1800" b="1">
          <a:solidFill>
            <a:schemeClr val="bg1"/>
          </a:solidFill>
          <a:latin typeface="Arial" charset="0"/>
        </a:defRPr>
      </a:lvl6pPr>
      <a:lvl7pPr marL="514350" algn="r" rtl="0" eaLnBrk="1" fontAlgn="base" hangingPunct="1">
        <a:spcBef>
          <a:spcPct val="0"/>
        </a:spcBef>
        <a:spcAft>
          <a:spcPct val="0"/>
        </a:spcAft>
        <a:defRPr sz="1800" b="1">
          <a:solidFill>
            <a:schemeClr val="bg1"/>
          </a:solidFill>
          <a:latin typeface="Arial" charset="0"/>
        </a:defRPr>
      </a:lvl7pPr>
      <a:lvl8pPr marL="771525" algn="r" rtl="0" eaLnBrk="1" fontAlgn="base" hangingPunct="1">
        <a:spcBef>
          <a:spcPct val="0"/>
        </a:spcBef>
        <a:spcAft>
          <a:spcPct val="0"/>
        </a:spcAft>
        <a:defRPr sz="1800" b="1">
          <a:solidFill>
            <a:schemeClr val="bg1"/>
          </a:solidFill>
          <a:latin typeface="Arial" charset="0"/>
        </a:defRPr>
      </a:lvl8pPr>
      <a:lvl9pPr marL="1028700" algn="r" rtl="0" eaLnBrk="1" fontAlgn="base" hangingPunct="1">
        <a:spcBef>
          <a:spcPct val="0"/>
        </a:spcBef>
        <a:spcAft>
          <a:spcPct val="0"/>
        </a:spcAft>
        <a:defRPr sz="1800" b="1">
          <a:solidFill>
            <a:schemeClr val="bg1"/>
          </a:solidFill>
          <a:latin typeface="Arial" charset="0"/>
        </a:defRPr>
      </a:lvl9pPr>
    </p:titleStyle>
    <p:bodyStyle>
      <a:lvl1pPr marL="192881" indent="-192881" algn="l" rtl="0" eaLnBrk="1" fontAlgn="base" hangingPunct="1">
        <a:spcBef>
          <a:spcPct val="20000"/>
        </a:spcBef>
        <a:spcAft>
          <a:spcPct val="0"/>
        </a:spcAft>
        <a:buChar char="•"/>
        <a:defRPr sz="1800">
          <a:solidFill>
            <a:schemeClr val="tx1"/>
          </a:solidFill>
          <a:latin typeface="+mn-lt"/>
          <a:ea typeface="+mn-ea"/>
          <a:cs typeface="+mn-cs"/>
        </a:defRPr>
      </a:lvl1pPr>
      <a:lvl2pPr marL="417910" indent="-160735" algn="l" rtl="0" eaLnBrk="1" fontAlgn="base" hangingPunct="1">
        <a:spcBef>
          <a:spcPct val="20000"/>
        </a:spcBef>
        <a:spcAft>
          <a:spcPct val="0"/>
        </a:spcAft>
        <a:buChar char="–"/>
        <a:defRPr sz="1575">
          <a:solidFill>
            <a:schemeClr val="tx1"/>
          </a:solidFill>
          <a:latin typeface="+mn-lt"/>
        </a:defRPr>
      </a:lvl2pPr>
      <a:lvl3pPr marL="642938" indent="-128588" algn="l" rtl="0" eaLnBrk="1" fontAlgn="base" hangingPunct="1">
        <a:spcBef>
          <a:spcPct val="20000"/>
        </a:spcBef>
        <a:spcAft>
          <a:spcPct val="0"/>
        </a:spcAft>
        <a:buChar char="•"/>
        <a:defRPr sz="1350">
          <a:solidFill>
            <a:schemeClr val="tx1"/>
          </a:solidFill>
          <a:latin typeface="+mn-lt"/>
        </a:defRPr>
      </a:lvl3pPr>
      <a:lvl4pPr marL="900113" indent="-128588" algn="l" rtl="0" eaLnBrk="1" fontAlgn="base" hangingPunct="1">
        <a:spcBef>
          <a:spcPct val="20000"/>
        </a:spcBef>
        <a:spcAft>
          <a:spcPct val="0"/>
        </a:spcAft>
        <a:buChar char="–"/>
        <a:defRPr sz="1125">
          <a:solidFill>
            <a:schemeClr val="tx1"/>
          </a:solidFill>
          <a:latin typeface="+mn-lt"/>
        </a:defRPr>
      </a:lvl4pPr>
      <a:lvl5pPr marL="1157288" indent="-128588" algn="l" rtl="0" eaLnBrk="1" fontAlgn="base" hangingPunct="1">
        <a:spcBef>
          <a:spcPct val="20000"/>
        </a:spcBef>
        <a:spcAft>
          <a:spcPct val="0"/>
        </a:spcAft>
        <a:buChar char="»"/>
        <a:defRPr sz="1125">
          <a:solidFill>
            <a:schemeClr val="tx1"/>
          </a:solidFill>
          <a:latin typeface="+mn-lt"/>
        </a:defRPr>
      </a:lvl5pPr>
      <a:lvl6pPr marL="1414463" indent="-128588" algn="l" rtl="0" eaLnBrk="1" fontAlgn="base" hangingPunct="1">
        <a:spcBef>
          <a:spcPct val="20000"/>
        </a:spcBef>
        <a:spcAft>
          <a:spcPct val="0"/>
        </a:spcAft>
        <a:buChar char="»"/>
        <a:defRPr sz="1125">
          <a:solidFill>
            <a:schemeClr val="tx1"/>
          </a:solidFill>
          <a:latin typeface="+mn-lt"/>
        </a:defRPr>
      </a:lvl6pPr>
      <a:lvl7pPr marL="1671638" indent="-128588" algn="l" rtl="0" eaLnBrk="1" fontAlgn="base" hangingPunct="1">
        <a:spcBef>
          <a:spcPct val="20000"/>
        </a:spcBef>
        <a:spcAft>
          <a:spcPct val="0"/>
        </a:spcAft>
        <a:buChar char="»"/>
        <a:defRPr sz="1125">
          <a:solidFill>
            <a:schemeClr val="tx1"/>
          </a:solidFill>
          <a:latin typeface="+mn-lt"/>
        </a:defRPr>
      </a:lvl7pPr>
      <a:lvl8pPr marL="1928813" indent="-128588" algn="l" rtl="0" eaLnBrk="1" fontAlgn="base" hangingPunct="1">
        <a:spcBef>
          <a:spcPct val="20000"/>
        </a:spcBef>
        <a:spcAft>
          <a:spcPct val="0"/>
        </a:spcAft>
        <a:buChar char="»"/>
        <a:defRPr sz="1125">
          <a:solidFill>
            <a:schemeClr val="tx1"/>
          </a:solidFill>
          <a:latin typeface="+mn-lt"/>
        </a:defRPr>
      </a:lvl8pPr>
      <a:lvl9pPr marL="2185988" indent="-128588" algn="l" rtl="0" eaLnBrk="1" fontAlgn="base" hangingPunct="1">
        <a:spcBef>
          <a:spcPct val="20000"/>
        </a:spcBef>
        <a:spcAft>
          <a:spcPct val="0"/>
        </a:spcAft>
        <a:buChar char="»"/>
        <a:defRPr sz="1125">
          <a:solidFill>
            <a:schemeClr val="tx1"/>
          </a:solidFill>
          <a:latin typeface="+mn-lt"/>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bloomberg.com/graphics/2024-ai-data-centers-power-grids/"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E834-B7C8-8B94-CEAD-EBCF6EA62FF0}"/>
              </a:ext>
            </a:extLst>
          </p:cNvPr>
          <p:cNvSpPr>
            <a:spLocks noGrp="1"/>
          </p:cNvSpPr>
          <p:nvPr>
            <p:ph type="ctrTitle"/>
          </p:nvPr>
        </p:nvSpPr>
        <p:spPr>
          <a:xfrm>
            <a:off x="1145628" y="2667000"/>
            <a:ext cx="7464972" cy="1143000"/>
          </a:xfrm>
        </p:spPr>
        <p:txBody>
          <a:bodyPr/>
          <a:lstStyle/>
          <a:p>
            <a:r>
              <a:rPr lang="en-US" sz="2800"/>
              <a:t>Generative Artificial Intelligence’s Effect on Energy Consumption</a:t>
            </a:r>
          </a:p>
        </p:txBody>
      </p:sp>
      <p:sp>
        <p:nvSpPr>
          <p:cNvPr id="3" name="Subtitle 2">
            <a:extLst>
              <a:ext uri="{FF2B5EF4-FFF2-40B4-BE49-F238E27FC236}">
                <a16:creationId xmlns:a16="http://schemas.microsoft.com/office/drawing/2014/main" id="{236E5C80-B031-78D7-E68F-D88CF845537D}"/>
              </a:ext>
            </a:extLst>
          </p:cNvPr>
          <p:cNvSpPr>
            <a:spLocks noGrp="1"/>
          </p:cNvSpPr>
          <p:nvPr>
            <p:ph type="subTitle" idx="1"/>
          </p:nvPr>
        </p:nvSpPr>
        <p:spPr/>
        <p:txBody>
          <a:bodyPr/>
          <a:lstStyle/>
          <a:p>
            <a:r>
              <a:rPr lang="en-US"/>
              <a:t>Rashad Brown, Mary Grace Burke,</a:t>
            </a:r>
          </a:p>
          <a:p>
            <a:r>
              <a:rPr lang="en-US"/>
              <a:t>Deryk Clary, Noah </a:t>
            </a:r>
            <a:r>
              <a:rPr lang="en-US" err="1"/>
              <a:t>Richwine</a:t>
            </a:r>
            <a:endParaRPr lang="en-US"/>
          </a:p>
        </p:txBody>
      </p:sp>
    </p:spTree>
    <p:extLst>
      <p:ext uri="{BB962C8B-B14F-4D97-AF65-F5344CB8AC3E}">
        <p14:creationId xmlns:p14="http://schemas.microsoft.com/office/powerpoint/2010/main" val="1182767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AF739-4D70-6002-9D98-2997EA9093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8BB1C-DCBE-C351-C88A-0E375DDDA797}"/>
              </a:ext>
            </a:extLst>
          </p:cNvPr>
          <p:cNvSpPr>
            <a:spLocks noGrp="1"/>
          </p:cNvSpPr>
          <p:nvPr>
            <p:ph type="title"/>
          </p:nvPr>
        </p:nvSpPr>
        <p:spPr/>
        <p:txBody>
          <a:bodyPr/>
          <a:lstStyle/>
          <a:p>
            <a:r>
              <a:rPr lang="en-US"/>
              <a:t>Kaggle Notebook</a:t>
            </a:r>
          </a:p>
        </p:txBody>
      </p:sp>
      <p:pic>
        <p:nvPicPr>
          <p:cNvPr id="9" name="Content Placeholder 8" descr="A screenshot of a computer&#10;&#10;Description automatically generated">
            <a:extLst>
              <a:ext uri="{FF2B5EF4-FFF2-40B4-BE49-F238E27FC236}">
                <a16:creationId xmlns:a16="http://schemas.microsoft.com/office/drawing/2014/main" id="{9467541E-43CD-5A5F-CA1C-85524C8877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035040"/>
            <a:ext cx="7924800" cy="4621844"/>
          </a:xfrm>
        </p:spPr>
      </p:pic>
      <p:sp>
        <p:nvSpPr>
          <p:cNvPr id="4" name="Slide Number Placeholder 3">
            <a:extLst>
              <a:ext uri="{FF2B5EF4-FFF2-40B4-BE49-F238E27FC236}">
                <a16:creationId xmlns:a16="http://schemas.microsoft.com/office/drawing/2014/main" id="{A13E9CD9-BC0E-6ED2-E114-8A1AA9EFCA53}"/>
              </a:ext>
            </a:extLst>
          </p:cNvPr>
          <p:cNvSpPr>
            <a:spLocks noGrp="1"/>
          </p:cNvSpPr>
          <p:nvPr>
            <p:ph type="sldNum" sz="quarter" idx="12"/>
          </p:nvPr>
        </p:nvSpPr>
        <p:spPr/>
        <p:txBody>
          <a:bodyPr/>
          <a:lstStyle/>
          <a:p>
            <a:fld id="{97532FD7-F9E5-1545-8A05-4A5103D12954}" type="slidenum">
              <a:rPr lang="en-US" smtClean="0"/>
              <a:pPr/>
              <a:t>10</a:t>
            </a:fld>
            <a:endParaRPr lang="en-US"/>
          </a:p>
        </p:txBody>
      </p:sp>
      <p:sp>
        <p:nvSpPr>
          <p:cNvPr id="10" name="Rectangle 9">
            <a:extLst>
              <a:ext uri="{FF2B5EF4-FFF2-40B4-BE49-F238E27FC236}">
                <a16:creationId xmlns:a16="http://schemas.microsoft.com/office/drawing/2014/main" id="{255CD197-D981-0036-8D92-7B2C3A884B3D}"/>
              </a:ext>
            </a:extLst>
          </p:cNvPr>
          <p:cNvSpPr/>
          <p:nvPr/>
        </p:nvSpPr>
        <p:spPr>
          <a:xfrm>
            <a:off x="2829542" y="5370791"/>
            <a:ext cx="1742457" cy="24966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1FC485-1918-D212-E1BE-3B1AE8922154}"/>
              </a:ext>
            </a:extLst>
          </p:cNvPr>
          <p:cNvSpPr/>
          <p:nvPr/>
        </p:nvSpPr>
        <p:spPr>
          <a:xfrm>
            <a:off x="1303283" y="5835294"/>
            <a:ext cx="7010400" cy="618058"/>
          </a:xfrm>
          <a:prstGeom prst="rect">
            <a:avLst/>
          </a:prstGeom>
          <a:noFill/>
          <a:ln w="28575">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Using insight from </a:t>
            </a:r>
            <a:r>
              <a:rPr lang="en-US" err="1">
                <a:solidFill>
                  <a:schemeClr val="tx1"/>
                </a:solidFill>
              </a:rPr>
              <a:t>Datasette</a:t>
            </a:r>
            <a:r>
              <a:rPr lang="en-US">
                <a:solidFill>
                  <a:schemeClr val="tx1"/>
                </a:solidFill>
              </a:rPr>
              <a:t>, you can access just what you need from the dataset using Kaggle’s cloud computing resources.</a:t>
            </a:r>
          </a:p>
        </p:txBody>
      </p:sp>
    </p:spTree>
    <p:extLst>
      <p:ext uri="{BB962C8B-B14F-4D97-AF65-F5344CB8AC3E}">
        <p14:creationId xmlns:p14="http://schemas.microsoft.com/office/powerpoint/2010/main" val="355572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A79F6-6FAE-4582-6BA3-FEE393ACE4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0F1D4-D2AB-7F9E-7B90-627AE6E5F28D}"/>
              </a:ext>
            </a:extLst>
          </p:cNvPr>
          <p:cNvSpPr>
            <a:spLocks noGrp="1"/>
          </p:cNvSpPr>
          <p:nvPr>
            <p:ph type="title"/>
          </p:nvPr>
        </p:nvSpPr>
        <p:spPr/>
        <p:txBody>
          <a:bodyPr/>
          <a:lstStyle/>
          <a:p>
            <a:r>
              <a:rPr lang="en-US"/>
              <a:t>Kaggle Notebook</a:t>
            </a:r>
          </a:p>
        </p:txBody>
      </p:sp>
      <p:sp>
        <p:nvSpPr>
          <p:cNvPr id="4" name="Slide Number Placeholder 3">
            <a:extLst>
              <a:ext uri="{FF2B5EF4-FFF2-40B4-BE49-F238E27FC236}">
                <a16:creationId xmlns:a16="http://schemas.microsoft.com/office/drawing/2014/main" id="{02B77250-70C4-804B-0387-E15B70F14E33}"/>
              </a:ext>
            </a:extLst>
          </p:cNvPr>
          <p:cNvSpPr>
            <a:spLocks noGrp="1"/>
          </p:cNvSpPr>
          <p:nvPr>
            <p:ph type="sldNum" sz="quarter" idx="12"/>
          </p:nvPr>
        </p:nvSpPr>
        <p:spPr/>
        <p:txBody>
          <a:bodyPr/>
          <a:lstStyle/>
          <a:p>
            <a:fld id="{97532FD7-F9E5-1545-8A05-4A5103D12954}" type="slidenum">
              <a:rPr lang="en-US" smtClean="0"/>
              <a:pPr/>
              <a:t>11</a:t>
            </a:fld>
            <a:endParaRPr lang="en-US"/>
          </a:p>
        </p:txBody>
      </p:sp>
      <p:sp>
        <p:nvSpPr>
          <p:cNvPr id="15" name="Rectangle 14">
            <a:extLst>
              <a:ext uri="{FF2B5EF4-FFF2-40B4-BE49-F238E27FC236}">
                <a16:creationId xmlns:a16="http://schemas.microsoft.com/office/drawing/2014/main" id="{7F18A76E-1885-DF0B-BE5A-3FFA50DC8C74}"/>
              </a:ext>
            </a:extLst>
          </p:cNvPr>
          <p:cNvSpPr/>
          <p:nvPr/>
        </p:nvSpPr>
        <p:spPr>
          <a:xfrm>
            <a:off x="1303283" y="5574922"/>
            <a:ext cx="7010400" cy="878430"/>
          </a:xfrm>
          <a:prstGeom prst="rect">
            <a:avLst/>
          </a:prstGeom>
          <a:noFill/>
          <a:ln w="28575">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It still took about 4 minutes to execute three queries, left merge 2 </a:t>
            </a:r>
            <a:r>
              <a:rPr lang="en-US" err="1">
                <a:solidFill>
                  <a:schemeClr val="tx1"/>
                </a:solidFill>
              </a:rPr>
              <a:t>dataframes</a:t>
            </a:r>
            <a:r>
              <a:rPr lang="en-US">
                <a:solidFill>
                  <a:schemeClr val="tx1"/>
                </a:solidFill>
              </a:rPr>
              <a:t>, and output to a new SQLite database with just a subset of data.</a:t>
            </a:r>
          </a:p>
        </p:txBody>
      </p:sp>
      <p:grpSp>
        <p:nvGrpSpPr>
          <p:cNvPr id="17" name="Group 16">
            <a:extLst>
              <a:ext uri="{FF2B5EF4-FFF2-40B4-BE49-F238E27FC236}">
                <a16:creationId xmlns:a16="http://schemas.microsoft.com/office/drawing/2014/main" id="{C38680C8-FD07-973B-7646-1EC5867BA1FF}"/>
              </a:ext>
            </a:extLst>
          </p:cNvPr>
          <p:cNvGrpSpPr/>
          <p:nvPr/>
        </p:nvGrpSpPr>
        <p:grpSpPr>
          <a:xfrm>
            <a:off x="6388850" y="1022539"/>
            <a:ext cx="2462299" cy="2169023"/>
            <a:chOff x="6388850" y="1283078"/>
            <a:chExt cx="2462299" cy="2169023"/>
          </a:xfrm>
        </p:grpSpPr>
        <p:grpSp>
          <p:nvGrpSpPr>
            <p:cNvPr id="14" name="Group 13">
              <a:extLst>
                <a:ext uri="{FF2B5EF4-FFF2-40B4-BE49-F238E27FC236}">
                  <a16:creationId xmlns:a16="http://schemas.microsoft.com/office/drawing/2014/main" id="{18021BA2-4468-3E17-2F1B-DD31C7389625}"/>
                </a:ext>
              </a:extLst>
            </p:cNvPr>
            <p:cNvGrpSpPr/>
            <p:nvPr/>
          </p:nvGrpSpPr>
          <p:grpSpPr>
            <a:xfrm>
              <a:off x="6388850" y="1283078"/>
              <a:ext cx="2462299" cy="2169023"/>
              <a:chOff x="6376901" y="3875006"/>
              <a:chExt cx="2462299" cy="2169023"/>
            </a:xfrm>
          </p:grpSpPr>
          <p:pic>
            <p:nvPicPr>
              <p:cNvPr id="12" name="Picture 11" descr="A screenshot of a computer&#10;&#10;Description automatically generated">
                <a:extLst>
                  <a:ext uri="{FF2B5EF4-FFF2-40B4-BE49-F238E27FC236}">
                    <a16:creationId xmlns:a16="http://schemas.microsoft.com/office/drawing/2014/main" id="{DEEE7E91-F8BB-51C1-F36F-7B9A30769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901" y="3875006"/>
                <a:ext cx="2462299" cy="21690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a:extLst>
                  <a:ext uri="{FF2B5EF4-FFF2-40B4-BE49-F238E27FC236}">
                    <a16:creationId xmlns:a16="http://schemas.microsoft.com/office/drawing/2014/main" id="{19977A27-73CC-5D55-755A-64A71D69A4FF}"/>
                  </a:ext>
                </a:extLst>
              </p:cNvPr>
              <p:cNvSpPr/>
              <p:nvPr/>
            </p:nvSpPr>
            <p:spPr>
              <a:xfrm>
                <a:off x="7453727" y="5124168"/>
                <a:ext cx="1174898" cy="79315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6D3AAD92-A62A-6192-9D5B-C4FCB0D1F6A6}"/>
                </a:ext>
              </a:extLst>
            </p:cNvPr>
            <p:cNvSpPr/>
            <p:nvPr/>
          </p:nvSpPr>
          <p:spPr>
            <a:xfrm>
              <a:off x="7588468" y="1776281"/>
              <a:ext cx="1098331" cy="126092"/>
            </a:xfrm>
            <a:prstGeom prst="rect">
              <a:avLst/>
            </a:prstGeom>
            <a:solidFill>
              <a:srgbClr val="2626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02AAD968-BFD1-C1D2-C3BF-EEC7E2BC381B}"/>
              </a:ext>
            </a:extLst>
          </p:cNvPr>
          <p:cNvGrpSpPr/>
          <p:nvPr/>
        </p:nvGrpSpPr>
        <p:grpSpPr>
          <a:xfrm>
            <a:off x="3549702" y="1022539"/>
            <a:ext cx="2517562" cy="4291844"/>
            <a:chOff x="3332875" y="1022539"/>
            <a:chExt cx="2517562" cy="4291844"/>
          </a:xfrm>
        </p:grpSpPr>
        <p:pic>
          <p:nvPicPr>
            <p:cNvPr id="21" name="Picture 20" descr="A screenshot of a computer&#10;&#10;Description automatically generated">
              <a:extLst>
                <a:ext uri="{FF2B5EF4-FFF2-40B4-BE49-F238E27FC236}">
                  <a16:creationId xmlns:a16="http://schemas.microsoft.com/office/drawing/2014/main" id="{6474588A-C6E6-8D61-21C6-8C2845F78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875" y="1022539"/>
              <a:ext cx="2517562" cy="42918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Rectangle 25">
              <a:extLst>
                <a:ext uri="{FF2B5EF4-FFF2-40B4-BE49-F238E27FC236}">
                  <a16:creationId xmlns:a16="http://schemas.microsoft.com/office/drawing/2014/main" id="{4B5778BD-E920-14DD-0D05-68CBD0BC335D}"/>
                </a:ext>
              </a:extLst>
            </p:cNvPr>
            <p:cNvSpPr/>
            <p:nvPr/>
          </p:nvSpPr>
          <p:spPr>
            <a:xfrm>
              <a:off x="3386889" y="5139074"/>
              <a:ext cx="1174898" cy="1581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A8BBE6D-C450-20A9-E413-6976081190CC}"/>
                </a:ext>
              </a:extLst>
            </p:cNvPr>
            <p:cNvSpPr/>
            <p:nvPr/>
          </p:nvSpPr>
          <p:spPr>
            <a:xfrm>
              <a:off x="3922917" y="1660149"/>
              <a:ext cx="1174898" cy="2527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64446626-2D5F-6C09-82F5-B96BF1E8A06A}"/>
              </a:ext>
            </a:extLst>
          </p:cNvPr>
          <p:cNvGrpSpPr/>
          <p:nvPr/>
        </p:nvGrpSpPr>
        <p:grpSpPr>
          <a:xfrm>
            <a:off x="710554" y="1022539"/>
            <a:ext cx="2517562" cy="1726328"/>
            <a:chOff x="612357" y="1039209"/>
            <a:chExt cx="2517562" cy="1726328"/>
          </a:xfrm>
        </p:grpSpPr>
        <p:pic>
          <p:nvPicPr>
            <p:cNvPr id="23" name="Picture 22" descr="A screenshot of a computer&#10;&#10;Description automatically generated">
              <a:extLst>
                <a:ext uri="{FF2B5EF4-FFF2-40B4-BE49-F238E27FC236}">
                  <a16:creationId xmlns:a16="http://schemas.microsoft.com/office/drawing/2014/main" id="{D12CB731-8C44-B404-6388-C816F8AED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57" y="1039209"/>
              <a:ext cx="2517562" cy="1726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Rectangle 24">
              <a:extLst>
                <a:ext uri="{FF2B5EF4-FFF2-40B4-BE49-F238E27FC236}">
                  <a16:creationId xmlns:a16="http://schemas.microsoft.com/office/drawing/2014/main" id="{ED2755EF-3975-A0F0-F6C2-0F44E5194E1C}"/>
                </a:ext>
              </a:extLst>
            </p:cNvPr>
            <p:cNvSpPr/>
            <p:nvPr/>
          </p:nvSpPr>
          <p:spPr>
            <a:xfrm>
              <a:off x="675220" y="2521998"/>
              <a:ext cx="1174898" cy="1581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8DB7D1-DC66-59B0-7C8E-9151F67EEF08}"/>
                </a:ext>
              </a:extLst>
            </p:cNvPr>
            <p:cNvSpPr/>
            <p:nvPr/>
          </p:nvSpPr>
          <p:spPr>
            <a:xfrm>
              <a:off x="1211247" y="1576067"/>
              <a:ext cx="1174898" cy="25273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556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14DFC-6955-E082-D6A0-5DB731D813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277F6-ED5E-8BE8-9282-342B96EF45FB}"/>
              </a:ext>
            </a:extLst>
          </p:cNvPr>
          <p:cNvSpPr>
            <a:spLocks noGrp="1"/>
          </p:cNvSpPr>
          <p:nvPr>
            <p:ph type="title"/>
          </p:nvPr>
        </p:nvSpPr>
        <p:spPr/>
        <p:txBody>
          <a:bodyPr/>
          <a:lstStyle/>
          <a:p>
            <a:r>
              <a:rPr lang="en-US"/>
              <a:t>Kaggle Notebook</a:t>
            </a:r>
          </a:p>
        </p:txBody>
      </p:sp>
      <p:sp>
        <p:nvSpPr>
          <p:cNvPr id="4" name="Slide Number Placeholder 3">
            <a:extLst>
              <a:ext uri="{FF2B5EF4-FFF2-40B4-BE49-F238E27FC236}">
                <a16:creationId xmlns:a16="http://schemas.microsoft.com/office/drawing/2014/main" id="{70E0D9DF-2D91-E605-B6E1-1A2271A39C7E}"/>
              </a:ext>
            </a:extLst>
          </p:cNvPr>
          <p:cNvSpPr>
            <a:spLocks noGrp="1"/>
          </p:cNvSpPr>
          <p:nvPr>
            <p:ph type="sldNum" sz="quarter" idx="12"/>
          </p:nvPr>
        </p:nvSpPr>
        <p:spPr/>
        <p:txBody>
          <a:bodyPr/>
          <a:lstStyle/>
          <a:p>
            <a:fld id="{97532FD7-F9E5-1545-8A05-4A5103D12954}" type="slidenum">
              <a:rPr lang="en-US" smtClean="0"/>
              <a:pPr/>
              <a:t>12</a:t>
            </a:fld>
            <a:endParaRPr lang="en-US"/>
          </a:p>
        </p:txBody>
      </p:sp>
      <p:sp>
        <p:nvSpPr>
          <p:cNvPr id="3" name="Content Placeholder 2">
            <a:extLst>
              <a:ext uri="{FF2B5EF4-FFF2-40B4-BE49-F238E27FC236}">
                <a16:creationId xmlns:a16="http://schemas.microsoft.com/office/drawing/2014/main" id="{60F66845-6D51-E72C-EF97-F6F67137A079}"/>
              </a:ext>
            </a:extLst>
          </p:cNvPr>
          <p:cNvSpPr>
            <a:spLocks noGrp="1"/>
          </p:cNvSpPr>
          <p:nvPr>
            <p:ph idx="1"/>
          </p:nvPr>
        </p:nvSpPr>
        <p:spPr/>
        <p:txBody>
          <a:bodyPr/>
          <a:lstStyle/>
          <a:p>
            <a:r>
              <a:rPr lang="en-US"/>
              <a:t>Pros:</a:t>
            </a:r>
          </a:p>
          <a:p>
            <a:pPr lvl="1"/>
            <a:r>
              <a:rPr lang="en-US"/>
              <a:t>No need to download 30GB worth of data.</a:t>
            </a:r>
          </a:p>
          <a:p>
            <a:pPr lvl="1"/>
            <a:r>
              <a:rPr lang="en-US"/>
              <a:t>Can pre-structure queries on </a:t>
            </a:r>
            <a:r>
              <a:rPr lang="en-US" err="1"/>
              <a:t>Datasette</a:t>
            </a:r>
            <a:r>
              <a:rPr lang="en-US"/>
              <a:t> before executing in Kaggle.</a:t>
            </a:r>
          </a:p>
          <a:p>
            <a:pPr lvl="1"/>
            <a:r>
              <a:rPr lang="en-US"/>
              <a:t>Can add a free GPU/TPU “accelerator” to your environment if needed.</a:t>
            </a:r>
          </a:p>
          <a:p>
            <a:pPr lvl="1"/>
            <a:r>
              <a:rPr lang="en-US"/>
              <a:t>Can open notebooks in Google Cloud Services.</a:t>
            </a:r>
          </a:p>
          <a:p>
            <a:r>
              <a:rPr lang="en-US"/>
              <a:t>Cons:</a:t>
            </a:r>
          </a:p>
          <a:p>
            <a:pPr lvl="1"/>
            <a:r>
              <a:rPr lang="en-US"/>
              <a:t>Each session is limited to 12 hours and will end (without save) if you are idle for 20 minutes.</a:t>
            </a:r>
          </a:p>
          <a:p>
            <a:pPr lvl="1"/>
            <a:r>
              <a:rPr lang="en-US"/>
              <a:t>May need to wait in a queue to access an accelerator based on resource demand.</a:t>
            </a:r>
          </a:p>
          <a:p>
            <a:pPr lvl="1"/>
            <a:r>
              <a:rPr lang="en-US"/>
              <a:t>Can be buggy when attempting Keyboard Interrupt.</a:t>
            </a:r>
          </a:p>
          <a:p>
            <a:endParaRPr lang="en-US"/>
          </a:p>
        </p:txBody>
      </p:sp>
    </p:spTree>
    <p:extLst>
      <p:ext uri="{BB962C8B-B14F-4D97-AF65-F5344CB8AC3E}">
        <p14:creationId xmlns:p14="http://schemas.microsoft.com/office/powerpoint/2010/main" val="2903922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745FE-6964-0DE5-EE95-DFB10969BC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B44A42-2D5F-BD1C-6958-C7F690EEAA18}"/>
              </a:ext>
            </a:extLst>
          </p:cNvPr>
          <p:cNvSpPr>
            <a:spLocks noGrp="1"/>
          </p:cNvSpPr>
          <p:nvPr>
            <p:ph type="title"/>
          </p:nvPr>
        </p:nvSpPr>
        <p:spPr/>
        <p:txBody>
          <a:bodyPr/>
          <a:lstStyle/>
          <a:p>
            <a:r>
              <a:rPr lang="en-US"/>
              <a:t>Kaggle Notebook</a:t>
            </a:r>
          </a:p>
        </p:txBody>
      </p:sp>
      <p:sp>
        <p:nvSpPr>
          <p:cNvPr id="4" name="Slide Number Placeholder 3">
            <a:extLst>
              <a:ext uri="{FF2B5EF4-FFF2-40B4-BE49-F238E27FC236}">
                <a16:creationId xmlns:a16="http://schemas.microsoft.com/office/drawing/2014/main" id="{248A77A5-8AE0-C88B-F83D-EBDA1CEB56A4}"/>
              </a:ext>
            </a:extLst>
          </p:cNvPr>
          <p:cNvSpPr>
            <a:spLocks noGrp="1"/>
          </p:cNvSpPr>
          <p:nvPr>
            <p:ph type="sldNum" sz="quarter" idx="12"/>
          </p:nvPr>
        </p:nvSpPr>
        <p:spPr/>
        <p:txBody>
          <a:bodyPr/>
          <a:lstStyle/>
          <a:p>
            <a:fld id="{97532FD7-F9E5-1545-8A05-4A5103D12954}" type="slidenum">
              <a:rPr lang="en-US" smtClean="0"/>
              <a:pPr/>
              <a:t>13</a:t>
            </a:fld>
            <a:endParaRPr lang="en-US"/>
          </a:p>
        </p:txBody>
      </p:sp>
      <p:sp>
        <p:nvSpPr>
          <p:cNvPr id="3" name="Content Placeholder 2">
            <a:extLst>
              <a:ext uri="{FF2B5EF4-FFF2-40B4-BE49-F238E27FC236}">
                <a16:creationId xmlns:a16="http://schemas.microsoft.com/office/drawing/2014/main" id="{C123DE9C-B519-2523-03DE-6D4523B0EEAC}"/>
              </a:ext>
            </a:extLst>
          </p:cNvPr>
          <p:cNvSpPr>
            <a:spLocks noGrp="1"/>
          </p:cNvSpPr>
          <p:nvPr>
            <p:ph idx="1"/>
          </p:nvPr>
        </p:nvSpPr>
        <p:spPr/>
        <p:txBody>
          <a:bodyPr/>
          <a:lstStyle/>
          <a:p>
            <a:r>
              <a:rPr lang="en-US" sz="2000"/>
              <a:t>Data Acquired</a:t>
            </a:r>
          </a:p>
          <a:p>
            <a:pPr lvl="1"/>
            <a:r>
              <a:rPr lang="en-US" sz="1600"/>
              <a:t>Yearly power generation by plant in the United States with locations (2001-2023)</a:t>
            </a:r>
          </a:p>
          <a:p>
            <a:pPr lvl="1"/>
            <a:r>
              <a:rPr lang="en-US" sz="1600"/>
              <a:t>Monthly net power generation by state (2001-2023)</a:t>
            </a:r>
          </a:p>
          <a:p>
            <a:r>
              <a:rPr lang="en-US" sz="2000"/>
              <a:t>Output to SQLite database, uploaded to GitHub Repo for analysis by group.</a:t>
            </a:r>
          </a:p>
          <a:p>
            <a:pPr marL="257175" lvl="1" indent="0">
              <a:buNone/>
            </a:pPr>
            <a:endParaRPr lang="en-US" sz="1600"/>
          </a:p>
        </p:txBody>
      </p:sp>
    </p:spTree>
    <p:extLst>
      <p:ext uri="{BB962C8B-B14F-4D97-AF65-F5344CB8AC3E}">
        <p14:creationId xmlns:p14="http://schemas.microsoft.com/office/powerpoint/2010/main" val="934538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ECDB6-2A31-0910-16C9-A9C00FE9B9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55662F-2665-FED8-B9A0-7DF82D23EE5F}"/>
              </a:ext>
            </a:extLst>
          </p:cNvPr>
          <p:cNvSpPr>
            <a:spLocks noGrp="1"/>
          </p:cNvSpPr>
          <p:nvPr>
            <p:ph type="title"/>
          </p:nvPr>
        </p:nvSpPr>
        <p:spPr/>
        <p:txBody>
          <a:bodyPr/>
          <a:lstStyle/>
          <a:p>
            <a:r>
              <a:rPr lang="en-US"/>
              <a:t>Google Trends Data</a:t>
            </a:r>
          </a:p>
        </p:txBody>
      </p:sp>
      <p:sp>
        <p:nvSpPr>
          <p:cNvPr id="5" name="Content Placeholder 4">
            <a:extLst>
              <a:ext uri="{FF2B5EF4-FFF2-40B4-BE49-F238E27FC236}">
                <a16:creationId xmlns:a16="http://schemas.microsoft.com/office/drawing/2014/main" id="{7AD42FBC-1B3C-570D-E0CC-2845F6835619}"/>
              </a:ext>
            </a:extLst>
          </p:cNvPr>
          <p:cNvSpPr>
            <a:spLocks noGrp="1"/>
          </p:cNvSpPr>
          <p:nvPr>
            <p:ph sz="half" idx="1"/>
          </p:nvPr>
        </p:nvSpPr>
        <p:spPr>
          <a:xfrm>
            <a:off x="457200" y="1295400"/>
            <a:ext cx="4038600" cy="5161908"/>
          </a:xfrm>
        </p:spPr>
        <p:txBody>
          <a:bodyPr/>
          <a:lstStyle/>
          <a:p>
            <a:r>
              <a:rPr lang="en-US" b="1"/>
              <a:t>Data Collection Method</a:t>
            </a:r>
            <a:r>
              <a:rPr lang="en-US"/>
              <a:t>:</a:t>
            </a:r>
          </a:p>
          <a:p>
            <a:pPr>
              <a:buFont typeface="+mj-lt"/>
              <a:buAutoNum type="arabicPeriod"/>
            </a:pPr>
            <a:r>
              <a:rPr lang="en-US" b="1"/>
              <a:t>Initial Approach</a:t>
            </a:r>
            <a:r>
              <a:rPr lang="en-US"/>
              <a:t>:</a:t>
            </a:r>
          </a:p>
          <a:p>
            <a:pPr marL="742950" lvl="1" indent="-285750">
              <a:buFont typeface="+mj-lt"/>
              <a:buAutoNum type="arabicPeriod"/>
            </a:pPr>
            <a:r>
              <a:rPr lang="en-US"/>
              <a:t>Used a </a:t>
            </a:r>
            <a:r>
              <a:rPr lang="en-US" b="1" err="1"/>
              <a:t>SerpAPI</a:t>
            </a:r>
            <a:r>
              <a:rPr lang="en-US" b="1"/>
              <a:t> key</a:t>
            </a:r>
            <a:r>
              <a:rPr lang="en-US"/>
              <a:t> to retrieve data programmatically.</a:t>
            </a:r>
          </a:p>
          <a:p>
            <a:pPr marL="742950" lvl="1" indent="-285750">
              <a:buFont typeface="+mj-lt"/>
              <a:buAutoNum type="arabicPeriod"/>
            </a:pPr>
            <a:r>
              <a:rPr lang="en-US"/>
              <a:t>Retrieved interest by </a:t>
            </a:r>
            <a:r>
              <a:rPr lang="en-US" b="1"/>
              <a:t>state, month, and relative score</a:t>
            </a:r>
            <a:r>
              <a:rPr lang="en-US"/>
              <a:t>.</a:t>
            </a:r>
          </a:p>
          <a:p>
            <a:pPr>
              <a:buFont typeface="+mj-lt"/>
              <a:buAutoNum type="arabicPeriod"/>
            </a:pPr>
            <a:r>
              <a:rPr lang="en-US" b="1"/>
              <a:t>Challenges</a:t>
            </a:r>
            <a:r>
              <a:rPr lang="en-US"/>
              <a:t>:</a:t>
            </a:r>
          </a:p>
          <a:p>
            <a:pPr marL="742950" lvl="1" indent="-285750">
              <a:buFont typeface="+mj-lt"/>
              <a:buAutoNum type="arabicPeriod"/>
            </a:pPr>
            <a:r>
              <a:rPr lang="en-US" b="1"/>
              <a:t>API Limitations</a:t>
            </a:r>
            <a:r>
              <a:rPr lang="en-US"/>
              <a:t>: Only 100 calls allowed, leading to exhausted quota.</a:t>
            </a:r>
          </a:p>
          <a:p>
            <a:pPr marL="742950" lvl="1" indent="-285750">
              <a:buFont typeface="+mj-lt"/>
              <a:buAutoNum type="arabicPeriod"/>
            </a:pPr>
            <a:r>
              <a:rPr lang="en-US"/>
              <a:t>Switched to </a:t>
            </a:r>
            <a:r>
              <a:rPr lang="en-US" b="1"/>
              <a:t>manual export</a:t>
            </a:r>
            <a:r>
              <a:rPr lang="en-US"/>
              <a:t> of monthly CSV files, merging them into a single dataset.</a:t>
            </a:r>
          </a:p>
          <a:p>
            <a:pPr>
              <a:buFont typeface="+mj-lt"/>
              <a:buAutoNum type="arabicPeriod"/>
            </a:pPr>
            <a:r>
              <a:rPr lang="en-US" b="1"/>
              <a:t>Additional Dataset</a:t>
            </a:r>
            <a:r>
              <a:rPr lang="en-US"/>
              <a:t>:</a:t>
            </a:r>
          </a:p>
          <a:p>
            <a:pPr marL="742950" lvl="1" indent="-285750">
              <a:buFont typeface="+mj-lt"/>
              <a:buAutoNum type="arabicPeriod"/>
            </a:pPr>
            <a:r>
              <a:rPr lang="en-US"/>
              <a:t>Included a CSV file with </a:t>
            </a:r>
            <a:r>
              <a:rPr lang="en-US" b="1"/>
              <a:t>national-level interest by week</a:t>
            </a:r>
            <a:r>
              <a:rPr lang="en-US"/>
              <a:t> over a 4-year period.</a:t>
            </a:r>
          </a:p>
          <a:p>
            <a:r>
              <a:rPr lang="en-US" b="1"/>
              <a:t>Limitations</a:t>
            </a:r>
            <a:r>
              <a:rPr lang="en-US"/>
              <a:t>:</a:t>
            </a:r>
          </a:p>
          <a:p>
            <a:pPr>
              <a:buFont typeface="Arial" panose="020B0604020202020204" pitchFamily="34" charset="0"/>
              <a:buChar char="•"/>
            </a:pPr>
            <a:r>
              <a:rPr lang="en-US" b="1"/>
              <a:t>Relative Scale</a:t>
            </a:r>
            <a:r>
              <a:rPr lang="en-US"/>
              <a:t>: Data shows relative interest, not the actual volume of queries.</a:t>
            </a:r>
          </a:p>
          <a:p>
            <a:pPr>
              <a:buFont typeface="Arial" panose="020B0604020202020204" pitchFamily="34" charset="0"/>
              <a:buChar char="•"/>
            </a:pPr>
            <a:r>
              <a:rPr lang="en-US" b="1"/>
              <a:t>API Costs</a:t>
            </a:r>
            <a:r>
              <a:rPr lang="en-US"/>
              <a:t>: </a:t>
            </a:r>
            <a:r>
              <a:rPr lang="en-US" err="1"/>
              <a:t>SerpAPI</a:t>
            </a:r>
            <a:r>
              <a:rPr lang="en-US"/>
              <a:t> has a high cost.</a:t>
            </a:r>
          </a:p>
        </p:txBody>
      </p:sp>
      <p:pic>
        <p:nvPicPr>
          <p:cNvPr id="8" name="Content Placeholder 7">
            <a:extLst>
              <a:ext uri="{FF2B5EF4-FFF2-40B4-BE49-F238E27FC236}">
                <a16:creationId xmlns:a16="http://schemas.microsoft.com/office/drawing/2014/main" id="{A16FB341-28CD-F430-E7C9-0A548336BD0B}"/>
              </a:ext>
            </a:extLst>
          </p:cNvPr>
          <p:cNvPicPr>
            <a:picLocks noGrp="1" noChangeAspect="1"/>
          </p:cNvPicPr>
          <p:nvPr>
            <p:ph sz="half" idx="2"/>
          </p:nvPr>
        </p:nvPicPr>
        <p:blipFill>
          <a:blip r:embed="rId2"/>
          <a:stretch>
            <a:fillRect/>
          </a:stretch>
        </p:blipFill>
        <p:spPr>
          <a:xfrm>
            <a:off x="5634519" y="1295400"/>
            <a:ext cx="2600218" cy="2645308"/>
          </a:xfrm>
        </p:spPr>
      </p:pic>
      <p:sp>
        <p:nvSpPr>
          <p:cNvPr id="4" name="Slide Number Placeholder 3">
            <a:extLst>
              <a:ext uri="{FF2B5EF4-FFF2-40B4-BE49-F238E27FC236}">
                <a16:creationId xmlns:a16="http://schemas.microsoft.com/office/drawing/2014/main" id="{91892068-4D25-0297-A5BC-8644EDF70856}"/>
              </a:ext>
            </a:extLst>
          </p:cNvPr>
          <p:cNvSpPr>
            <a:spLocks noGrp="1"/>
          </p:cNvSpPr>
          <p:nvPr>
            <p:ph type="sldNum" sz="quarter" idx="12"/>
          </p:nvPr>
        </p:nvSpPr>
        <p:spPr/>
        <p:txBody>
          <a:bodyPr/>
          <a:lstStyle/>
          <a:p>
            <a:fld id="{97532FD7-F9E5-1545-8A05-4A5103D12954}" type="slidenum">
              <a:rPr lang="en-US" smtClean="0"/>
              <a:pPr/>
              <a:t>14</a:t>
            </a:fld>
            <a:endParaRPr lang="en-US"/>
          </a:p>
        </p:txBody>
      </p:sp>
      <p:pic>
        <p:nvPicPr>
          <p:cNvPr id="10" name="Picture 9">
            <a:extLst>
              <a:ext uri="{FF2B5EF4-FFF2-40B4-BE49-F238E27FC236}">
                <a16:creationId xmlns:a16="http://schemas.microsoft.com/office/drawing/2014/main" id="{2D4B7B90-A52E-77C2-D4E8-FBE2D408050A}"/>
              </a:ext>
            </a:extLst>
          </p:cNvPr>
          <p:cNvPicPr>
            <a:picLocks noChangeAspect="1"/>
          </p:cNvPicPr>
          <p:nvPr/>
        </p:nvPicPr>
        <p:blipFill>
          <a:blip r:embed="rId3"/>
          <a:stretch>
            <a:fillRect/>
          </a:stretch>
        </p:blipFill>
        <p:spPr>
          <a:xfrm>
            <a:off x="5422694" y="4064283"/>
            <a:ext cx="2898861" cy="2057367"/>
          </a:xfrm>
          <a:prstGeom prst="rect">
            <a:avLst/>
          </a:prstGeom>
        </p:spPr>
      </p:pic>
    </p:spTree>
    <p:extLst>
      <p:ext uri="{BB962C8B-B14F-4D97-AF65-F5344CB8AC3E}">
        <p14:creationId xmlns:p14="http://schemas.microsoft.com/office/powerpoint/2010/main" val="3849365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3269-DD6C-6AB2-DAF3-85429C5F159D}"/>
              </a:ext>
            </a:extLst>
          </p:cNvPr>
          <p:cNvSpPr>
            <a:spLocks noGrp="1"/>
          </p:cNvSpPr>
          <p:nvPr>
            <p:ph type="title"/>
          </p:nvPr>
        </p:nvSpPr>
        <p:spPr>
          <a:xfrm>
            <a:off x="2286000" y="0"/>
            <a:ext cx="6553200" cy="762000"/>
          </a:xfrm>
        </p:spPr>
        <p:txBody>
          <a:bodyPr/>
          <a:lstStyle/>
          <a:p>
            <a:r>
              <a:rPr lang="en-US"/>
              <a:t>Additional Data Used</a:t>
            </a:r>
          </a:p>
        </p:txBody>
      </p:sp>
      <p:sp>
        <p:nvSpPr>
          <p:cNvPr id="3" name="Content Placeholder 2">
            <a:extLst>
              <a:ext uri="{FF2B5EF4-FFF2-40B4-BE49-F238E27FC236}">
                <a16:creationId xmlns:a16="http://schemas.microsoft.com/office/drawing/2014/main" id="{9B7BA868-CCA2-CDAB-C8DD-EDAC42B8771C}"/>
              </a:ext>
            </a:extLst>
          </p:cNvPr>
          <p:cNvSpPr>
            <a:spLocks noGrp="1"/>
          </p:cNvSpPr>
          <p:nvPr>
            <p:ph idx="1"/>
          </p:nvPr>
        </p:nvSpPr>
        <p:spPr>
          <a:xfrm>
            <a:off x="762000" y="1295400"/>
            <a:ext cx="7924800" cy="4800600"/>
          </a:xfrm>
        </p:spPr>
        <p:txBody>
          <a:bodyPr/>
          <a:lstStyle/>
          <a:p>
            <a:r>
              <a:rPr lang="en-US"/>
              <a:t>US State and Territory Latitude and Longitude Data (Kaggle)</a:t>
            </a:r>
          </a:p>
          <a:p>
            <a:pPr lvl="1"/>
            <a:r>
              <a:rPr lang="en-US"/>
              <a:t>.csv file containing latitude and longitude for each state</a:t>
            </a:r>
          </a:p>
          <a:p>
            <a:r>
              <a:rPr lang="en-US"/>
              <a:t>Data Center Locations of Top Tech Companies (Kaggle)</a:t>
            </a:r>
          </a:p>
          <a:p>
            <a:pPr lvl="1"/>
            <a:r>
              <a:rPr lang="en-US"/>
              <a:t>Separate .csv files for each company</a:t>
            </a:r>
          </a:p>
          <a:p>
            <a:pPr lvl="1"/>
            <a:r>
              <a:rPr lang="en-US"/>
              <a:t>Continent</a:t>
            </a:r>
          </a:p>
          <a:p>
            <a:pPr lvl="1"/>
            <a:r>
              <a:rPr lang="en-US"/>
              <a:t>Location (City or City, State if in the United States)</a:t>
            </a:r>
          </a:p>
          <a:p>
            <a:pPr lvl="1"/>
            <a:r>
              <a:rPr lang="en-US"/>
              <a:t>Country</a:t>
            </a:r>
          </a:p>
          <a:p>
            <a:pPr lvl="1"/>
            <a:r>
              <a:rPr lang="en-US"/>
              <a:t>Latitude</a:t>
            </a:r>
          </a:p>
          <a:p>
            <a:pPr lvl="1"/>
            <a:r>
              <a:rPr lang="en-US"/>
              <a:t>Longitude</a:t>
            </a:r>
          </a:p>
          <a:p>
            <a:pPr lvl="1"/>
            <a:r>
              <a:rPr lang="en-US"/>
              <a:t>Year Established (blank for all entries)</a:t>
            </a:r>
          </a:p>
          <a:p>
            <a:pPr lvl="1"/>
            <a:endParaRPr lang="en-US"/>
          </a:p>
          <a:p>
            <a:endParaRPr lang="en-US"/>
          </a:p>
        </p:txBody>
      </p:sp>
      <p:sp>
        <p:nvSpPr>
          <p:cNvPr id="4" name="Slide Number Placeholder 3">
            <a:extLst>
              <a:ext uri="{FF2B5EF4-FFF2-40B4-BE49-F238E27FC236}">
                <a16:creationId xmlns:a16="http://schemas.microsoft.com/office/drawing/2014/main" id="{984ED6BE-09ED-11DC-9115-62AAD734B6E9}"/>
              </a:ext>
            </a:extLst>
          </p:cNvPr>
          <p:cNvSpPr>
            <a:spLocks noGrp="1"/>
          </p:cNvSpPr>
          <p:nvPr>
            <p:ph type="sldNum" sz="quarter" idx="12"/>
          </p:nvPr>
        </p:nvSpPr>
        <p:spPr>
          <a:xfrm>
            <a:off x="6553200" y="6245225"/>
            <a:ext cx="2133600" cy="476250"/>
          </a:xfrm>
        </p:spPr>
        <p:txBody>
          <a:bodyPr/>
          <a:lstStyle/>
          <a:p>
            <a:fld id="{97532FD7-F9E5-1545-8A05-4A5103D12954}" type="slidenum">
              <a:rPr lang="en-US" smtClean="0"/>
              <a:pPr/>
              <a:t>15</a:t>
            </a:fld>
            <a:endParaRPr lang="en-US"/>
          </a:p>
        </p:txBody>
      </p:sp>
      <p:pic>
        <p:nvPicPr>
          <p:cNvPr id="1030" name="Picture 6">
            <a:extLst>
              <a:ext uri="{FF2B5EF4-FFF2-40B4-BE49-F238E27FC236}">
                <a16:creationId xmlns:a16="http://schemas.microsoft.com/office/drawing/2014/main" id="{ED481E3C-11DE-83C0-E9A6-2FBE5F744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2353" y="4495800"/>
            <a:ext cx="844156" cy="844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zon Logo: Evolution And Meaning Behind The Iconic Brand Symbol -  LogoCreator.io">
            <a:extLst>
              <a:ext uri="{FF2B5EF4-FFF2-40B4-BE49-F238E27FC236}">
                <a16:creationId xmlns:a16="http://schemas.microsoft.com/office/drawing/2014/main" id="{CEE7F22F-6252-2CB3-7B9E-0BFB382015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67" t="15009" r="10976" b="16050"/>
          <a:stretch/>
        </p:blipFill>
        <p:spPr bwMode="auto">
          <a:xfrm>
            <a:off x="611589" y="5516956"/>
            <a:ext cx="919958" cy="8630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pple Logo and symbol, meaning, history, PNG, brand">
            <a:extLst>
              <a:ext uri="{FF2B5EF4-FFF2-40B4-BE49-F238E27FC236}">
                <a16:creationId xmlns:a16="http://schemas.microsoft.com/office/drawing/2014/main" id="{129DF9CB-27A9-B347-AEA9-533D2F78BA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499" r="28987"/>
          <a:stretch/>
        </p:blipFill>
        <p:spPr bwMode="auto">
          <a:xfrm>
            <a:off x="5701702" y="5345283"/>
            <a:ext cx="775299" cy="9797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wnload Equinix Logo in SVG Vector or PNG File Format - Logo.wine">
            <a:extLst>
              <a:ext uri="{FF2B5EF4-FFF2-40B4-BE49-F238E27FC236}">
                <a16:creationId xmlns:a16="http://schemas.microsoft.com/office/drawing/2014/main" id="{D6B2B8D5-B2B4-2C40-90D3-A967D07EC8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36" t="13354" r="8629" b="11025"/>
          <a:stretch/>
        </p:blipFill>
        <p:spPr bwMode="auto">
          <a:xfrm>
            <a:off x="1834275" y="5339956"/>
            <a:ext cx="1722878" cy="106396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libaba Logo and symbol, meaning, history, PNG, brand">
            <a:extLst>
              <a:ext uri="{FF2B5EF4-FFF2-40B4-BE49-F238E27FC236}">
                <a16:creationId xmlns:a16="http://schemas.microsoft.com/office/drawing/2014/main" id="{B356B861-CA5F-30D3-EA70-E303149E09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595" b="24154"/>
          <a:stretch/>
        </p:blipFill>
        <p:spPr bwMode="auto">
          <a:xfrm>
            <a:off x="509838" y="4661072"/>
            <a:ext cx="2501296" cy="67888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FE321D8-EEAB-3E9C-AACB-EAAD789352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3393" y="5583182"/>
            <a:ext cx="1692069" cy="6788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48337CF-208C-1782-D693-8C2CB4BE4E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7161" b="27695"/>
          <a:stretch/>
        </p:blipFill>
        <p:spPr bwMode="auto">
          <a:xfrm>
            <a:off x="4420579" y="4645029"/>
            <a:ext cx="2284042" cy="57999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rosoft Logo PNGs for Free Download">
            <a:extLst>
              <a:ext uri="{FF2B5EF4-FFF2-40B4-BE49-F238E27FC236}">
                <a16:creationId xmlns:a16="http://schemas.microsoft.com/office/drawing/2014/main" id="{442E3342-E77B-4E23-40D9-0BB7616F6C5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9393" b="35607"/>
          <a:stretch/>
        </p:blipFill>
        <p:spPr bwMode="auto">
          <a:xfrm>
            <a:off x="6553200" y="5754688"/>
            <a:ext cx="2199604" cy="54990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Oracle Logo, symbol, meaning, history, PNG, brand">
            <a:extLst>
              <a:ext uri="{FF2B5EF4-FFF2-40B4-BE49-F238E27FC236}">
                <a16:creationId xmlns:a16="http://schemas.microsoft.com/office/drawing/2014/main" id="{BF760684-9EB9-B4AB-B6BB-E02DBEEB43B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7590" b="37080"/>
          <a:stretch/>
        </p:blipFill>
        <p:spPr bwMode="auto">
          <a:xfrm>
            <a:off x="6847834" y="5126029"/>
            <a:ext cx="2141694" cy="30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21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2F9B5-19CD-9FA1-952E-5FEAED292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B1BAD2-AAF8-B0A3-2666-4E6560EF95E3}"/>
              </a:ext>
            </a:extLst>
          </p:cNvPr>
          <p:cNvSpPr>
            <a:spLocks noGrp="1"/>
          </p:cNvSpPr>
          <p:nvPr>
            <p:ph type="title"/>
          </p:nvPr>
        </p:nvSpPr>
        <p:spPr/>
        <p:txBody>
          <a:bodyPr/>
          <a:lstStyle/>
          <a:p>
            <a:r>
              <a:rPr lang="en-US" err="1"/>
              <a:t>Streamlit</a:t>
            </a:r>
            <a:r>
              <a:rPr lang="en-US"/>
              <a:t> Visualizations</a:t>
            </a:r>
          </a:p>
        </p:txBody>
      </p:sp>
      <p:sp>
        <p:nvSpPr>
          <p:cNvPr id="3" name="Content Placeholder 2">
            <a:extLst>
              <a:ext uri="{FF2B5EF4-FFF2-40B4-BE49-F238E27FC236}">
                <a16:creationId xmlns:a16="http://schemas.microsoft.com/office/drawing/2014/main" id="{6ABD96D5-6C3E-9927-FD48-049828DAF31F}"/>
              </a:ext>
            </a:extLst>
          </p:cNvPr>
          <p:cNvSpPr>
            <a:spLocks noGrp="1"/>
          </p:cNvSpPr>
          <p:nvPr>
            <p:ph idx="1"/>
          </p:nvPr>
        </p:nvSpPr>
        <p:spPr/>
        <p:txBody>
          <a:bodyPr/>
          <a:lstStyle/>
          <a:p>
            <a:r>
              <a:rPr lang="en-US"/>
              <a:t>Utilized </a:t>
            </a:r>
            <a:r>
              <a:rPr lang="en-US" err="1"/>
              <a:t>Streamlit</a:t>
            </a:r>
            <a:r>
              <a:rPr lang="en-US"/>
              <a:t> and Folium maps to create interactive visualizations for initial data exploration.</a:t>
            </a:r>
          </a:p>
          <a:p>
            <a:r>
              <a:rPr lang="en-US"/>
              <a:t>Data Cleaning Process</a:t>
            </a:r>
          </a:p>
          <a:p>
            <a:pPr lvl="1"/>
            <a:r>
              <a:rPr lang="en-US"/>
              <a:t>Removed data points with missing latitudes and longitudes</a:t>
            </a:r>
          </a:p>
          <a:p>
            <a:pPr lvl="1"/>
            <a:r>
              <a:rPr lang="en-US"/>
              <a:t>Grouped similar power plant types to simplify analysis</a:t>
            </a:r>
          </a:p>
          <a:p>
            <a:r>
              <a:rPr lang="en-US"/>
              <a:t>Two Applications:</a:t>
            </a:r>
          </a:p>
          <a:p>
            <a:pPr marL="257175" lvl="1" indent="0">
              <a:buNone/>
            </a:pPr>
            <a:r>
              <a:rPr lang="en-US"/>
              <a:t>1. Map displaying data centers and power plants in the United States</a:t>
            </a:r>
          </a:p>
          <a:p>
            <a:pPr lvl="2"/>
            <a:r>
              <a:rPr lang="en-US"/>
              <a:t>Data centers are categorized by company (Apple, Google, Meta, IBM, Microsoft, etc.)</a:t>
            </a:r>
          </a:p>
          <a:p>
            <a:pPr lvl="2"/>
            <a:r>
              <a:rPr lang="en-US"/>
              <a:t>Power plants are categorized by type (Nuclear, Fossil Fuels, Solar, Hydro, Steam, etc.)</a:t>
            </a:r>
          </a:p>
          <a:p>
            <a:pPr lvl="2"/>
            <a:r>
              <a:rPr lang="en-US"/>
              <a:t>Toggle feature to add/remove layers, colors, and size from the map</a:t>
            </a:r>
          </a:p>
          <a:p>
            <a:pPr lvl="2"/>
            <a:r>
              <a:rPr lang="en-US"/>
              <a:t>Year selection feature to view power generation from a specific year</a:t>
            </a:r>
          </a:p>
          <a:p>
            <a:pPr marL="257175" lvl="1" indent="0">
              <a:buNone/>
            </a:pPr>
            <a:r>
              <a:rPr lang="en-US"/>
              <a:t>2. Heat map showing trends in interest for generative AI over time</a:t>
            </a:r>
          </a:p>
          <a:p>
            <a:pPr lvl="1"/>
            <a:endParaRPr lang="en-US"/>
          </a:p>
        </p:txBody>
      </p:sp>
      <p:sp>
        <p:nvSpPr>
          <p:cNvPr id="4" name="Slide Number Placeholder 3">
            <a:extLst>
              <a:ext uri="{FF2B5EF4-FFF2-40B4-BE49-F238E27FC236}">
                <a16:creationId xmlns:a16="http://schemas.microsoft.com/office/drawing/2014/main" id="{B19B546F-7F6D-1259-456A-DAC37B4DF007}"/>
              </a:ext>
            </a:extLst>
          </p:cNvPr>
          <p:cNvSpPr>
            <a:spLocks noGrp="1"/>
          </p:cNvSpPr>
          <p:nvPr>
            <p:ph type="sldNum" sz="quarter" idx="12"/>
          </p:nvPr>
        </p:nvSpPr>
        <p:spPr/>
        <p:txBody>
          <a:bodyPr/>
          <a:lstStyle/>
          <a:p>
            <a:fld id="{97532FD7-F9E5-1545-8A05-4A5103D12954}" type="slidenum">
              <a:rPr lang="en-US" smtClean="0"/>
              <a:pPr/>
              <a:t>16</a:t>
            </a:fld>
            <a:endParaRPr lang="en-US"/>
          </a:p>
        </p:txBody>
      </p:sp>
    </p:spTree>
    <p:extLst>
      <p:ext uri="{BB962C8B-B14F-4D97-AF65-F5344CB8AC3E}">
        <p14:creationId xmlns:p14="http://schemas.microsoft.com/office/powerpoint/2010/main" val="2656226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1EAD3B4-F62E-151C-F5D4-EBC6E9C948CB}"/>
              </a:ext>
            </a:extLst>
          </p:cNvPr>
          <p:cNvSpPr>
            <a:spLocks noGrp="1"/>
          </p:cNvSpPr>
          <p:nvPr>
            <p:ph type="title"/>
          </p:nvPr>
        </p:nvSpPr>
        <p:spPr>
          <a:xfrm>
            <a:off x="2286000" y="0"/>
            <a:ext cx="6553200" cy="762000"/>
          </a:xfrm>
        </p:spPr>
        <p:txBody>
          <a:bodyPr/>
          <a:lstStyle/>
          <a:p>
            <a:r>
              <a:rPr lang="en-US"/>
              <a:t>Power Plant and Data Center </a:t>
            </a:r>
            <a:r>
              <a:rPr lang="en-US" err="1"/>
              <a:t>Streamlit</a:t>
            </a:r>
            <a:endParaRPr lang="en-US"/>
          </a:p>
        </p:txBody>
      </p:sp>
      <p:pic>
        <p:nvPicPr>
          <p:cNvPr id="6" name="Picture 5" descr="A map of the united states with white points on it&#10;&#10;Description automatically generated">
            <a:extLst>
              <a:ext uri="{FF2B5EF4-FFF2-40B4-BE49-F238E27FC236}">
                <a16:creationId xmlns:a16="http://schemas.microsoft.com/office/drawing/2014/main" id="{0905D1B4-B3EC-F8BD-3B68-D5403AA2A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1016226"/>
            <a:ext cx="5372100" cy="5372100"/>
          </a:xfrm>
          <a:prstGeom prst="rect">
            <a:avLst/>
          </a:prstGeom>
          <a:noFill/>
        </p:spPr>
      </p:pic>
      <p:sp>
        <p:nvSpPr>
          <p:cNvPr id="4" name="Slide Number Placeholder 3">
            <a:extLst>
              <a:ext uri="{FF2B5EF4-FFF2-40B4-BE49-F238E27FC236}">
                <a16:creationId xmlns:a16="http://schemas.microsoft.com/office/drawing/2014/main" id="{5DDB634D-A476-2909-4081-6CF699F2D7FB}"/>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pPr>
            <a:fld id="{97532FD7-F9E5-1545-8A05-4A5103D12954}" type="slidenum">
              <a:rPr lang="en-US" smtClean="0"/>
              <a:pPr>
                <a:spcAft>
                  <a:spcPts val="600"/>
                </a:spcAft>
              </a:pPr>
              <a:t>17</a:t>
            </a:fld>
            <a:endParaRPr lang="en-US"/>
          </a:p>
        </p:txBody>
      </p:sp>
    </p:spTree>
    <p:extLst>
      <p:ext uri="{BB962C8B-B14F-4D97-AF65-F5344CB8AC3E}">
        <p14:creationId xmlns:p14="http://schemas.microsoft.com/office/powerpoint/2010/main" val="1753991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3ED97-95BA-A31C-F540-47C4A732B01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3DFA3C8-7058-433A-5BEF-EC052D370319}"/>
              </a:ext>
            </a:extLst>
          </p:cNvPr>
          <p:cNvPicPr>
            <a:picLocks noChangeAspect="1"/>
          </p:cNvPicPr>
          <p:nvPr/>
        </p:nvPicPr>
        <p:blipFill>
          <a:blip r:embed="rId2"/>
          <a:stretch>
            <a:fillRect/>
          </a:stretch>
        </p:blipFill>
        <p:spPr>
          <a:xfrm>
            <a:off x="1885950" y="1011654"/>
            <a:ext cx="5376672" cy="5376672"/>
          </a:xfrm>
          <a:prstGeom prst="rect">
            <a:avLst/>
          </a:prstGeom>
        </p:spPr>
      </p:pic>
      <p:sp>
        <p:nvSpPr>
          <p:cNvPr id="11" name="Title 1">
            <a:extLst>
              <a:ext uri="{FF2B5EF4-FFF2-40B4-BE49-F238E27FC236}">
                <a16:creationId xmlns:a16="http://schemas.microsoft.com/office/drawing/2014/main" id="{DA505127-26FC-9BE1-98AA-2813E47331DA}"/>
              </a:ext>
            </a:extLst>
          </p:cNvPr>
          <p:cNvSpPr>
            <a:spLocks noGrp="1"/>
          </p:cNvSpPr>
          <p:nvPr>
            <p:ph type="title"/>
          </p:nvPr>
        </p:nvSpPr>
        <p:spPr>
          <a:xfrm>
            <a:off x="2286000" y="0"/>
            <a:ext cx="6553200" cy="762000"/>
          </a:xfrm>
        </p:spPr>
        <p:txBody>
          <a:bodyPr/>
          <a:lstStyle/>
          <a:p>
            <a:r>
              <a:rPr lang="en-US"/>
              <a:t>Power Plant and Data Center </a:t>
            </a:r>
            <a:r>
              <a:rPr lang="en-US" err="1"/>
              <a:t>Streamlit</a:t>
            </a:r>
            <a:endParaRPr lang="en-US"/>
          </a:p>
        </p:txBody>
      </p:sp>
      <p:sp>
        <p:nvSpPr>
          <p:cNvPr id="4" name="Slide Number Placeholder 3">
            <a:extLst>
              <a:ext uri="{FF2B5EF4-FFF2-40B4-BE49-F238E27FC236}">
                <a16:creationId xmlns:a16="http://schemas.microsoft.com/office/drawing/2014/main" id="{DB7418CD-4126-5A08-BCA3-A53832911248}"/>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pPr>
            <a:fld id="{97532FD7-F9E5-1545-8A05-4A5103D12954}" type="slidenum">
              <a:rPr lang="en-US" smtClean="0"/>
              <a:pPr>
                <a:spcAft>
                  <a:spcPts val="600"/>
                </a:spcAft>
              </a:pPr>
              <a:t>18</a:t>
            </a:fld>
            <a:endParaRPr lang="en-US"/>
          </a:p>
        </p:txBody>
      </p:sp>
    </p:spTree>
    <p:extLst>
      <p:ext uri="{BB962C8B-B14F-4D97-AF65-F5344CB8AC3E}">
        <p14:creationId xmlns:p14="http://schemas.microsoft.com/office/powerpoint/2010/main" val="1610262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82577-A895-88A5-B271-DC46BE304F66}"/>
            </a:ext>
          </a:extLst>
        </p:cNvPr>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1070A044-73C7-6F10-30FC-D9929ACCA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378" y="1011654"/>
            <a:ext cx="5376672" cy="5376672"/>
          </a:xfrm>
          <a:prstGeom prst="rect">
            <a:avLst/>
          </a:prstGeom>
        </p:spPr>
      </p:pic>
      <p:sp>
        <p:nvSpPr>
          <p:cNvPr id="11" name="Title 1">
            <a:extLst>
              <a:ext uri="{FF2B5EF4-FFF2-40B4-BE49-F238E27FC236}">
                <a16:creationId xmlns:a16="http://schemas.microsoft.com/office/drawing/2014/main" id="{637D1AB4-A3B7-945C-5428-01819D3E7E77}"/>
              </a:ext>
            </a:extLst>
          </p:cNvPr>
          <p:cNvSpPr>
            <a:spLocks noGrp="1"/>
          </p:cNvSpPr>
          <p:nvPr>
            <p:ph type="title"/>
          </p:nvPr>
        </p:nvSpPr>
        <p:spPr>
          <a:xfrm>
            <a:off x="2286000" y="0"/>
            <a:ext cx="6553200" cy="762000"/>
          </a:xfrm>
        </p:spPr>
        <p:txBody>
          <a:bodyPr/>
          <a:lstStyle/>
          <a:p>
            <a:r>
              <a:rPr lang="en-US"/>
              <a:t>Power Plant and Data Center </a:t>
            </a:r>
            <a:r>
              <a:rPr lang="en-US" err="1"/>
              <a:t>Streamlit</a:t>
            </a:r>
            <a:endParaRPr lang="en-US"/>
          </a:p>
        </p:txBody>
      </p:sp>
      <p:sp>
        <p:nvSpPr>
          <p:cNvPr id="4" name="Slide Number Placeholder 3">
            <a:extLst>
              <a:ext uri="{FF2B5EF4-FFF2-40B4-BE49-F238E27FC236}">
                <a16:creationId xmlns:a16="http://schemas.microsoft.com/office/drawing/2014/main" id="{718B8026-7A79-558F-0928-1D1075D07AA1}"/>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pPr>
            <a:fld id="{97532FD7-F9E5-1545-8A05-4A5103D12954}" type="slidenum">
              <a:rPr lang="en-US" smtClean="0"/>
              <a:pPr>
                <a:spcAft>
                  <a:spcPts val="600"/>
                </a:spcAft>
              </a:pPr>
              <a:t>19</a:t>
            </a:fld>
            <a:endParaRPr lang="en-US"/>
          </a:p>
        </p:txBody>
      </p:sp>
    </p:spTree>
    <p:extLst>
      <p:ext uri="{BB962C8B-B14F-4D97-AF65-F5344CB8AC3E}">
        <p14:creationId xmlns:p14="http://schemas.microsoft.com/office/powerpoint/2010/main" val="2422139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B532-AC6C-6918-4D21-F55FE46FA1A3}"/>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F3DEB0A2-0F37-DF64-A00A-0CBB0C053E50}"/>
              </a:ext>
            </a:extLst>
          </p:cNvPr>
          <p:cNvSpPr>
            <a:spLocks noGrp="1"/>
          </p:cNvSpPr>
          <p:nvPr>
            <p:ph idx="1"/>
          </p:nvPr>
        </p:nvSpPr>
        <p:spPr/>
        <p:txBody>
          <a:bodyPr/>
          <a:lstStyle/>
          <a:p>
            <a:pPr marL="192405" indent="-192405"/>
            <a:r>
              <a:rPr lang="en-US">
                <a:cs typeface="Arial"/>
              </a:rPr>
              <a:t>Motivation</a:t>
            </a:r>
            <a:endParaRPr lang="en-US"/>
          </a:p>
          <a:p>
            <a:pPr marL="192405" indent="-192405"/>
            <a:r>
              <a:rPr lang="en-US"/>
              <a:t>Background</a:t>
            </a:r>
            <a:endParaRPr lang="en-US">
              <a:cs typeface="Arial"/>
            </a:endParaRPr>
          </a:p>
          <a:p>
            <a:pPr marL="192405" indent="-192405"/>
            <a:r>
              <a:rPr lang="en-US" err="1"/>
              <a:t>PUDL</a:t>
            </a:r>
            <a:r>
              <a:rPr lang="en-US"/>
              <a:t> Data</a:t>
            </a:r>
            <a:endParaRPr lang="en-US">
              <a:cs typeface="Arial"/>
            </a:endParaRPr>
          </a:p>
          <a:p>
            <a:pPr marL="192405" indent="-192405"/>
            <a:r>
              <a:rPr lang="en-US"/>
              <a:t>Google Trends Data</a:t>
            </a:r>
            <a:endParaRPr lang="en-US">
              <a:cs typeface="Arial"/>
            </a:endParaRPr>
          </a:p>
          <a:p>
            <a:pPr marL="192405" indent="-192405"/>
            <a:r>
              <a:rPr lang="en-US"/>
              <a:t>Additional Data</a:t>
            </a:r>
          </a:p>
          <a:p>
            <a:pPr marL="192405" indent="-192405"/>
            <a:r>
              <a:rPr lang="en-US" err="1">
                <a:cs typeface="Arial"/>
              </a:rPr>
              <a:t>Streamlit</a:t>
            </a:r>
            <a:r>
              <a:rPr lang="en-US">
                <a:cs typeface="Arial"/>
              </a:rPr>
              <a:t> Visualizations</a:t>
            </a:r>
          </a:p>
          <a:p>
            <a:pPr marL="192405" indent="-192405"/>
            <a:r>
              <a:rPr lang="en-US"/>
              <a:t>Data Analysis</a:t>
            </a:r>
            <a:endParaRPr lang="en-US">
              <a:cs typeface="Arial"/>
            </a:endParaRPr>
          </a:p>
          <a:p>
            <a:pPr marL="192405" indent="-192405"/>
            <a:r>
              <a:rPr lang="en-US"/>
              <a:t>Conclusions</a:t>
            </a:r>
            <a:endParaRPr lang="en-US">
              <a:cs typeface="Arial"/>
            </a:endParaRPr>
          </a:p>
          <a:p>
            <a:pPr marL="192405" indent="-192405"/>
            <a:r>
              <a:rPr lang="en-US"/>
              <a:t>Questions</a:t>
            </a:r>
            <a:endParaRPr lang="en-US">
              <a:cs typeface="Arial"/>
            </a:endParaRPr>
          </a:p>
        </p:txBody>
      </p:sp>
      <p:sp>
        <p:nvSpPr>
          <p:cNvPr id="4" name="Slide Number Placeholder 3">
            <a:extLst>
              <a:ext uri="{FF2B5EF4-FFF2-40B4-BE49-F238E27FC236}">
                <a16:creationId xmlns:a16="http://schemas.microsoft.com/office/drawing/2014/main" id="{AB0F198B-7304-1128-DAD6-05F1552F12BC}"/>
              </a:ext>
            </a:extLst>
          </p:cNvPr>
          <p:cNvSpPr>
            <a:spLocks noGrp="1"/>
          </p:cNvSpPr>
          <p:nvPr>
            <p:ph type="sldNum" sz="quarter" idx="12"/>
          </p:nvPr>
        </p:nvSpPr>
        <p:spPr/>
        <p:txBody>
          <a:bodyPr/>
          <a:lstStyle/>
          <a:p>
            <a:fld id="{97532FD7-F9E5-1545-8A05-4A5103D12954}" type="slidenum">
              <a:rPr lang="en-US" smtClean="0"/>
              <a:pPr/>
              <a:t>2</a:t>
            </a:fld>
            <a:endParaRPr lang="en-US"/>
          </a:p>
        </p:txBody>
      </p:sp>
    </p:spTree>
    <p:extLst>
      <p:ext uri="{BB962C8B-B14F-4D97-AF65-F5344CB8AC3E}">
        <p14:creationId xmlns:p14="http://schemas.microsoft.com/office/powerpoint/2010/main" val="3642718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8BE7E-54ED-271A-CE15-9D8CAE74DB58}"/>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45EB307-659F-33CC-D740-66669B6DE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378" y="1011654"/>
            <a:ext cx="5376672" cy="5376672"/>
          </a:xfrm>
          <a:prstGeom prst="rect">
            <a:avLst/>
          </a:prstGeom>
        </p:spPr>
      </p:pic>
      <p:sp>
        <p:nvSpPr>
          <p:cNvPr id="11" name="Title 1">
            <a:extLst>
              <a:ext uri="{FF2B5EF4-FFF2-40B4-BE49-F238E27FC236}">
                <a16:creationId xmlns:a16="http://schemas.microsoft.com/office/drawing/2014/main" id="{D85DFB7B-1EB0-4EF9-BBE5-AC63372F0168}"/>
              </a:ext>
            </a:extLst>
          </p:cNvPr>
          <p:cNvSpPr>
            <a:spLocks noGrp="1"/>
          </p:cNvSpPr>
          <p:nvPr>
            <p:ph type="title"/>
          </p:nvPr>
        </p:nvSpPr>
        <p:spPr>
          <a:xfrm>
            <a:off x="2286000" y="0"/>
            <a:ext cx="6553200" cy="762000"/>
          </a:xfrm>
        </p:spPr>
        <p:txBody>
          <a:bodyPr/>
          <a:lstStyle/>
          <a:p>
            <a:r>
              <a:rPr lang="en-US"/>
              <a:t>Power Plant and Data Center </a:t>
            </a:r>
            <a:r>
              <a:rPr lang="en-US" err="1"/>
              <a:t>Streamlit</a:t>
            </a:r>
            <a:endParaRPr lang="en-US"/>
          </a:p>
        </p:txBody>
      </p:sp>
      <p:sp>
        <p:nvSpPr>
          <p:cNvPr id="4" name="Slide Number Placeholder 3">
            <a:extLst>
              <a:ext uri="{FF2B5EF4-FFF2-40B4-BE49-F238E27FC236}">
                <a16:creationId xmlns:a16="http://schemas.microsoft.com/office/drawing/2014/main" id="{1DA2D857-1988-B081-313A-DAA36610C7E1}"/>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pPr>
            <a:fld id="{97532FD7-F9E5-1545-8A05-4A5103D12954}" type="slidenum">
              <a:rPr lang="en-US" smtClean="0"/>
              <a:pPr>
                <a:spcAft>
                  <a:spcPts val="600"/>
                </a:spcAft>
              </a:pPr>
              <a:t>20</a:t>
            </a:fld>
            <a:endParaRPr lang="en-US"/>
          </a:p>
        </p:txBody>
      </p:sp>
    </p:spTree>
    <p:extLst>
      <p:ext uri="{BB962C8B-B14F-4D97-AF65-F5344CB8AC3E}">
        <p14:creationId xmlns:p14="http://schemas.microsoft.com/office/powerpoint/2010/main" val="1037820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BA709-1B3D-7AEB-1FC0-6A3635BD9A26}"/>
            </a:ext>
          </a:extLst>
        </p:cNvPr>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0EA7AA0D-0F8C-AC2C-31EF-3EFF8E237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378" y="1011654"/>
            <a:ext cx="5376672" cy="5376672"/>
          </a:xfrm>
          <a:prstGeom prst="rect">
            <a:avLst/>
          </a:prstGeom>
        </p:spPr>
      </p:pic>
      <p:sp>
        <p:nvSpPr>
          <p:cNvPr id="11" name="Title 1">
            <a:extLst>
              <a:ext uri="{FF2B5EF4-FFF2-40B4-BE49-F238E27FC236}">
                <a16:creationId xmlns:a16="http://schemas.microsoft.com/office/drawing/2014/main" id="{CBE7AFB8-0E7F-445E-ECDA-85767166A383}"/>
              </a:ext>
            </a:extLst>
          </p:cNvPr>
          <p:cNvSpPr>
            <a:spLocks noGrp="1"/>
          </p:cNvSpPr>
          <p:nvPr>
            <p:ph type="title"/>
          </p:nvPr>
        </p:nvSpPr>
        <p:spPr>
          <a:xfrm>
            <a:off x="2286000" y="0"/>
            <a:ext cx="6553200" cy="762000"/>
          </a:xfrm>
        </p:spPr>
        <p:txBody>
          <a:bodyPr/>
          <a:lstStyle/>
          <a:p>
            <a:r>
              <a:rPr lang="en-US"/>
              <a:t>Power Plant and Data Center </a:t>
            </a:r>
            <a:r>
              <a:rPr lang="en-US" err="1"/>
              <a:t>Streamlit</a:t>
            </a:r>
            <a:endParaRPr lang="en-US"/>
          </a:p>
        </p:txBody>
      </p:sp>
      <p:sp>
        <p:nvSpPr>
          <p:cNvPr id="4" name="Slide Number Placeholder 3">
            <a:extLst>
              <a:ext uri="{FF2B5EF4-FFF2-40B4-BE49-F238E27FC236}">
                <a16:creationId xmlns:a16="http://schemas.microsoft.com/office/drawing/2014/main" id="{0477136C-E411-AF07-AB1E-B6E9589353D3}"/>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pPr>
            <a:fld id="{97532FD7-F9E5-1545-8A05-4A5103D12954}" type="slidenum">
              <a:rPr lang="en-US" smtClean="0"/>
              <a:pPr>
                <a:spcAft>
                  <a:spcPts val="600"/>
                </a:spcAft>
              </a:pPr>
              <a:t>21</a:t>
            </a:fld>
            <a:endParaRPr lang="en-US"/>
          </a:p>
        </p:txBody>
      </p:sp>
    </p:spTree>
    <p:extLst>
      <p:ext uri="{BB962C8B-B14F-4D97-AF65-F5344CB8AC3E}">
        <p14:creationId xmlns:p14="http://schemas.microsoft.com/office/powerpoint/2010/main" val="1195730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2CD2D-51D7-7238-9963-176281E720A9}"/>
            </a:ext>
          </a:extLst>
        </p:cNvPr>
        <p:cNvGrpSpPr/>
        <p:nvPr/>
      </p:nvGrpSpPr>
      <p:grpSpPr>
        <a:xfrm>
          <a:off x="0" y="0"/>
          <a:ext cx="0" cy="0"/>
          <a:chOff x="0" y="0"/>
          <a:chExt cx="0" cy="0"/>
        </a:xfrm>
      </p:grpSpPr>
      <p:pic>
        <p:nvPicPr>
          <p:cNvPr id="5" name="Picture 4" descr="A map of the world with colorful circles&#10;&#10;Description automatically generated">
            <a:extLst>
              <a:ext uri="{FF2B5EF4-FFF2-40B4-BE49-F238E27FC236}">
                <a16:creationId xmlns:a16="http://schemas.microsoft.com/office/drawing/2014/main" id="{BE61E842-A305-9714-4913-F973A937C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378" y="1011654"/>
            <a:ext cx="5376672" cy="5376672"/>
          </a:xfrm>
          <a:prstGeom prst="rect">
            <a:avLst/>
          </a:prstGeom>
        </p:spPr>
      </p:pic>
      <p:sp>
        <p:nvSpPr>
          <p:cNvPr id="11" name="Title 1">
            <a:extLst>
              <a:ext uri="{FF2B5EF4-FFF2-40B4-BE49-F238E27FC236}">
                <a16:creationId xmlns:a16="http://schemas.microsoft.com/office/drawing/2014/main" id="{9BACD2AD-1775-583B-54CE-71524CA952B7}"/>
              </a:ext>
            </a:extLst>
          </p:cNvPr>
          <p:cNvSpPr>
            <a:spLocks noGrp="1"/>
          </p:cNvSpPr>
          <p:nvPr>
            <p:ph type="title"/>
          </p:nvPr>
        </p:nvSpPr>
        <p:spPr>
          <a:xfrm>
            <a:off x="2286000" y="0"/>
            <a:ext cx="6553200" cy="762000"/>
          </a:xfrm>
        </p:spPr>
        <p:txBody>
          <a:bodyPr/>
          <a:lstStyle/>
          <a:p>
            <a:r>
              <a:rPr lang="en-US"/>
              <a:t>Power Plant and Data Center </a:t>
            </a:r>
            <a:r>
              <a:rPr lang="en-US" err="1"/>
              <a:t>Streamlit</a:t>
            </a:r>
            <a:endParaRPr lang="en-US"/>
          </a:p>
        </p:txBody>
      </p:sp>
      <p:sp>
        <p:nvSpPr>
          <p:cNvPr id="4" name="Slide Number Placeholder 3">
            <a:extLst>
              <a:ext uri="{FF2B5EF4-FFF2-40B4-BE49-F238E27FC236}">
                <a16:creationId xmlns:a16="http://schemas.microsoft.com/office/drawing/2014/main" id="{9F077741-7906-5298-6750-8AF8A95E2AF9}"/>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pPr>
            <a:fld id="{97532FD7-F9E5-1545-8A05-4A5103D12954}" type="slidenum">
              <a:rPr lang="en-US" smtClean="0"/>
              <a:pPr>
                <a:spcAft>
                  <a:spcPts val="600"/>
                </a:spcAft>
              </a:pPr>
              <a:t>22</a:t>
            </a:fld>
            <a:endParaRPr lang="en-US"/>
          </a:p>
        </p:txBody>
      </p:sp>
    </p:spTree>
    <p:extLst>
      <p:ext uri="{BB962C8B-B14F-4D97-AF65-F5344CB8AC3E}">
        <p14:creationId xmlns:p14="http://schemas.microsoft.com/office/powerpoint/2010/main" val="3615722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2375-592C-E836-BFEC-73A44337857B}"/>
              </a:ext>
            </a:extLst>
          </p:cNvPr>
          <p:cNvSpPr>
            <a:spLocks noGrp="1"/>
          </p:cNvSpPr>
          <p:nvPr>
            <p:ph type="title"/>
          </p:nvPr>
        </p:nvSpPr>
        <p:spPr/>
        <p:txBody>
          <a:bodyPr/>
          <a:lstStyle/>
          <a:p>
            <a:r>
              <a:rPr lang="en-US"/>
              <a:t>Google Trends: Generative AI by State</a:t>
            </a:r>
          </a:p>
        </p:txBody>
      </p:sp>
      <p:sp>
        <p:nvSpPr>
          <p:cNvPr id="4" name="Slide Number Placeholder 3">
            <a:extLst>
              <a:ext uri="{FF2B5EF4-FFF2-40B4-BE49-F238E27FC236}">
                <a16:creationId xmlns:a16="http://schemas.microsoft.com/office/drawing/2014/main" id="{05B56279-56CB-5B06-9191-D68ECD114E2D}"/>
              </a:ext>
            </a:extLst>
          </p:cNvPr>
          <p:cNvSpPr>
            <a:spLocks noGrp="1"/>
          </p:cNvSpPr>
          <p:nvPr>
            <p:ph type="sldNum" sz="quarter" idx="12"/>
          </p:nvPr>
        </p:nvSpPr>
        <p:spPr/>
        <p:txBody>
          <a:bodyPr/>
          <a:lstStyle/>
          <a:p>
            <a:fld id="{97532FD7-F9E5-1545-8A05-4A5103D12954}" type="slidenum">
              <a:rPr lang="en-US" smtClean="0"/>
              <a:pPr/>
              <a:t>23</a:t>
            </a:fld>
            <a:endParaRPr lang="en-US"/>
          </a:p>
        </p:txBody>
      </p:sp>
      <p:pic>
        <p:nvPicPr>
          <p:cNvPr id="5" name="Picture 4" descr="A screenshot of a map&#10;&#10;Description automatically generated">
            <a:extLst>
              <a:ext uri="{FF2B5EF4-FFF2-40B4-BE49-F238E27FC236}">
                <a16:creationId xmlns:a16="http://schemas.microsoft.com/office/drawing/2014/main" id="{FDFFB01E-193F-EC4A-1832-6B96C581B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013" y="1062264"/>
            <a:ext cx="5739974" cy="5421086"/>
          </a:xfrm>
          <a:prstGeom prst="rect">
            <a:avLst/>
          </a:prstGeom>
        </p:spPr>
      </p:pic>
    </p:spTree>
    <p:extLst>
      <p:ext uri="{BB962C8B-B14F-4D97-AF65-F5344CB8AC3E}">
        <p14:creationId xmlns:p14="http://schemas.microsoft.com/office/powerpoint/2010/main" val="359848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F650-A75A-F76C-89D3-D9F4C4BC5F5B}"/>
              </a:ext>
            </a:extLst>
          </p:cNvPr>
          <p:cNvSpPr>
            <a:spLocks noGrp="1"/>
          </p:cNvSpPr>
          <p:nvPr>
            <p:ph type="title"/>
          </p:nvPr>
        </p:nvSpPr>
        <p:spPr/>
        <p:txBody>
          <a:bodyPr/>
          <a:lstStyle/>
          <a:p>
            <a:r>
              <a:rPr lang="en-US">
                <a:cs typeface="Arial"/>
              </a:rPr>
              <a:t>Let's Plot Some Data</a:t>
            </a:r>
            <a:endParaRPr lang="en-US"/>
          </a:p>
        </p:txBody>
      </p:sp>
      <p:pic>
        <p:nvPicPr>
          <p:cNvPr id="5" name="Content Placeholder 4" descr="A graph of energy generation&#10;&#10;Description automatically generated">
            <a:extLst>
              <a:ext uri="{FF2B5EF4-FFF2-40B4-BE49-F238E27FC236}">
                <a16:creationId xmlns:a16="http://schemas.microsoft.com/office/drawing/2014/main" id="{317D6EB8-B07D-7872-1429-BF9643089985}"/>
              </a:ext>
            </a:extLst>
          </p:cNvPr>
          <p:cNvPicPr>
            <a:picLocks noGrp="1" noChangeAspect="1"/>
          </p:cNvPicPr>
          <p:nvPr>
            <p:ph idx="1"/>
          </p:nvPr>
        </p:nvPicPr>
        <p:blipFill>
          <a:blip r:embed="rId2"/>
          <a:stretch>
            <a:fillRect/>
          </a:stretch>
        </p:blipFill>
        <p:spPr>
          <a:xfrm>
            <a:off x="1452780" y="1148681"/>
            <a:ext cx="6975722" cy="3966226"/>
          </a:xfrm>
        </p:spPr>
      </p:pic>
      <p:sp>
        <p:nvSpPr>
          <p:cNvPr id="4" name="Slide Number Placeholder 3">
            <a:extLst>
              <a:ext uri="{FF2B5EF4-FFF2-40B4-BE49-F238E27FC236}">
                <a16:creationId xmlns:a16="http://schemas.microsoft.com/office/drawing/2014/main" id="{817B9C34-8EA2-ECC8-4760-43D989C075A7}"/>
              </a:ext>
            </a:extLst>
          </p:cNvPr>
          <p:cNvSpPr>
            <a:spLocks noGrp="1"/>
          </p:cNvSpPr>
          <p:nvPr>
            <p:ph type="sldNum" sz="quarter" idx="12"/>
          </p:nvPr>
        </p:nvSpPr>
        <p:spPr/>
        <p:txBody>
          <a:bodyPr/>
          <a:lstStyle/>
          <a:p>
            <a:fld id="{97532FD7-F9E5-1545-8A05-4A5103D12954}" type="slidenum">
              <a:rPr lang="en-US" smtClean="0"/>
              <a:pPr/>
              <a:t>24</a:t>
            </a:fld>
            <a:endParaRPr lang="en-US"/>
          </a:p>
        </p:txBody>
      </p:sp>
      <p:sp>
        <p:nvSpPr>
          <p:cNvPr id="6" name="TextBox 5">
            <a:extLst>
              <a:ext uri="{FF2B5EF4-FFF2-40B4-BE49-F238E27FC236}">
                <a16:creationId xmlns:a16="http://schemas.microsoft.com/office/drawing/2014/main" id="{977B6731-310C-0A1B-89AB-79EF6AEE5A20}"/>
              </a:ext>
            </a:extLst>
          </p:cNvPr>
          <p:cNvSpPr txBox="1"/>
          <p:nvPr/>
        </p:nvSpPr>
        <p:spPr>
          <a:xfrm>
            <a:off x="623966" y="5355236"/>
            <a:ext cx="7928858" cy="646331"/>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BWHaasDingbat"/>
              </a:rPr>
              <a:t>"In the US, power demand is expected to grow by 40% over the next two decades"</a:t>
            </a:r>
            <a:endParaRPr lang="en-US"/>
          </a:p>
          <a:p>
            <a:pPr algn="ctr"/>
            <a:r>
              <a:rPr lang="en-US">
                <a:latin typeface="BWHaasDingbat"/>
              </a:rPr>
              <a:t>-</a:t>
            </a:r>
            <a:r>
              <a:rPr lang="en-US" sz="1400">
                <a:ea typeface="+mn-lt"/>
                <a:cs typeface="+mn-lt"/>
                <a:hlinkClick r:id="rId3"/>
              </a:rPr>
              <a:t>AI’s Insatiable Need for Energy Is Straining Global Power Grids</a:t>
            </a:r>
            <a:endParaRPr lang="en-US" sz="1400">
              <a:latin typeface="Arial"/>
              <a:cs typeface="Arial"/>
            </a:endParaRPr>
          </a:p>
        </p:txBody>
      </p:sp>
    </p:spTree>
    <p:extLst>
      <p:ext uri="{BB962C8B-B14F-4D97-AF65-F5344CB8AC3E}">
        <p14:creationId xmlns:p14="http://schemas.microsoft.com/office/powerpoint/2010/main" val="2304277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30400-BFB8-C002-D564-21E3187485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28F1A7-AE0B-6EBE-BFB7-D5D2046365A9}"/>
              </a:ext>
            </a:extLst>
          </p:cNvPr>
          <p:cNvSpPr>
            <a:spLocks noGrp="1"/>
          </p:cNvSpPr>
          <p:nvPr>
            <p:ph type="title"/>
          </p:nvPr>
        </p:nvSpPr>
        <p:spPr/>
        <p:txBody>
          <a:bodyPr/>
          <a:lstStyle/>
          <a:p>
            <a:r>
              <a:rPr lang="en-US"/>
              <a:t>Working with Datacenter Locations</a:t>
            </a:r>
            <a:endParaRPr lang="en-US">
              <a:cs typeface="Arial"/>
            </a:endParaRPr>
          </a:p>
        </p:txBody>
      </p:sp>
      <p:pic>
        <p:nvPicPr>
          <p:cNvPr id="5" name="Content Placeholder 4" descr="A cartoon of a hippo&#10;&#10;Description automatically generated">
            <a:extLst>
              <a:ext uri="{FF2B5EF4-FFF2-40B4-BE49-F238E27FC236}">
                <a16:creationId xmlns:a16="http://schemas.microsoft.com/office/drawing/2014/main" id="{BD16C42C-94F0-0C41-FEE9-3FA9742D0433}"/>
              </a:ext>
            </a:extLst>
          </p:cNvPr>
          <p:cNvPicPr>
            <a:picLocks noGrp="1" noChangeAspect="1"/>
          </p:cNvPicPr>
          <p:nvPr>
            <p:ph idx="1"/>
          </p:nvPr>
        </p:nvPicPr>
        <p:blipFill>
          <a:blip r:embed="rId2"/>
          <a:stretch>
            <a:fillRect/>
          </a:stretch>
        </p:blipFill>
        <p:spPr>
          <a:xfrm>
            <a:off x="2288405" y="2828122"/>
            <a:ext cx="1488260" cy="1442567"/>
          </a:xfrm>
        </p:spPr>
      </p:pic>
      <p:sp>
        <p:nvSpPr>
          <p:cNvPr id="4" name="Slide Number Placeholder 3">
            <a:extLst>
              <a:ext uri="{FF2B5EF4-FFF2-40B4-BE49-F238E27FC236}">
                <a16:creationId xmlns:a16="http://schemas.microsoft.com/office/drawing/2014/main" id="{9E00A2C3-2355-A3AA-4EAD-69D0AB1A95DF}"/>
              </a:ext>
            </a:extLst>
          </p:cNvPr>
          <p:cNvSpPr>
            <a:spLocks noGrp="1"/>
          </p:cNvSpPr>
          <p:nvPr>
            <p:ph type="sldNum" sz="quarter" idx="12"/>
          </p:nvPr>
        </p:nvSpPr>
        <p:spPr/>
        <p:txBody>
          <a:bodyPr/>
          <a:lstStyle/>
          <a:p>
            <a:fld id="{97532FD7-F9E5-1545-8A05-4A5103D12954}" type="slidenum">
              <a:rPr lang="en-US" smtClean="0"/>
              <a:pPr/>
              <a:t>25</a:t>
            </a:fld>
            <a:endParaRPr lang="en-US"/>
          </a:p>
        </p:txBody>
      </p:sp>
      <p:pic>
        <p:nvPicPr>
          <p:cNvPr id="6" name="Picture 5" descr="A black and white map with white text&#10;&#10;Description automatically generated">
            <a:extLst>
              <a:ext uri="{FF2B5EF4-FFF2-40B4-BE49-F238E27FC236}">
                <a16:creationId xmlns:a16="http://schemas.microsoft.com/office/drawing/2014/main" id="{2BFEE1AD-BE03-94BD-B1E8-6FCC2281A675}"/>
              </a:ext>
            </a:extLst>
          </p:cNvPr>
          <p:cNvPicPr>
            <a:picLocks noChangeAspect="1"/>
          </p:cNvPicPr>
          <p:nvPr/>
        </p:nvPicPr>
        <p:blipFill>
          <a:blip r:embed="rId3"/>
          <a:stretch>
            <a:fillRect/>
          </a:stretch>
        </p:blipFill>
        <p:spPr>
          <a:xfrm>
            <a:off x="749112" y="1111827"/>
            <a:ext cx="4562335" cy="1483243"/>
          </a:xfrm>
          <a:prstGeom prst="rect">
            <a:avLst/>
          </a:prstGeom>
        </p:spPr>
      </p:pic>
      <p:pic>
        <p:nvPicPr>
          <p:cNvPr id="7" name="Picture 6" descr="A screenshot of a graph&#10;&#10;Description automatically generated">
            <a:extLst>
              <a:ext uri="{FF2B5EF4-FFF2-40B4-BE49-F238E27FC236}">
                <a16:creationId xmlns:a16="http://schemas.microsoft.com/office/drawing/2014/main" id="{69D5A6D8-BEE7-FFED-3BE2-89133C7F0096}"/>
              </a:ext>
            </a:extLst>
          </p:cNvPr>
          <p:cNvPicPr>
            <a:picLocks noChangeAspect="1"/>
          </p:cNvPicPr>
          <p:nvPr/>
        </p:nvPicPr>
        <p:blipFill>
          <a:blip r:embed="rId4"/>
          <a:stretch>
            <a:fillRect/>
          </a:stretch>
        </p:blipFill>
        <p:spPr>
          <a:xfrm>
            <a:off x="1188696" y="4558847"/>
            <a:ext cx="3996876" cy="1922082"/>
          </a:xfrm>
          <a:prstGeom prst="rect">
            <a:avLst/>
          </a:prstGeom>
        </p:spPr>
      </p:pic>
      <p:sp>
        <p:nvSpPr>
          <p:cNvPr id="8" name="Arrow: Bent 7">
            <a:extLst>
              <a:ext uri="{FF2B5EF4-FFF2-40B4-BE49-F238E27FC236}">
                <a16:creationId xmlns:a16="http://schemas.microsoft.com/office/drawing/2014/main" id="{3D6346AA-44D5-AD92-3235-ECEDD9959A9A}"/>
              </a:ext>
            </a:extLst>
          </p:cNvPr>
          <p:cNvSpPr/>
          <p:nvPr/>
        </p:nvSpPr>
        <p:spPr>
          <a:xfrm rot="10800000" flipH="1">
            <a:off x="1190176" y="2920662"/>
            <a:ext cx="956432" cy="831708"/>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Bent 8">
            <a:extLst>
              <a:ext uri="{FF2B5EF4-FFF2-40B4-BE49-F238E27FC236}">
                <a16:creationId xmlns:a16="http://schemas.microsoft.com/office/drawing/2014/main" id="{57B13528-8D2F-067A-7221-25270245C836}"/>
              </a:ext>
            </a:extLst>
          </p:cNvPr>
          <p:cNvSpPr/>
          <p:nvPr/>
        </p:nvSpPr>
        <p:spPr>
          <a:xfrm rot="-5400000" flipH="1" flipV="1">
            <a:off x="3962286" y="3535599"/>
            <a:ext cx="918957" cy="953058"/>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4411F5AD-1E7B-5B33-F458-0D9894A80C27}"/>
              </a:ext>
            </a:extLst>
          </p:cNvPr>
          <p:cNvSpPr txBox="1"/>
          <p:nvPr/>
        </p:nvSpPr>
        <p:spPr>
          <a:xfrm>
            <a:off x="5564124" y="3072359"/>
            <a:ext cx="2587127" cy="1200329"/>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cs typeface="Arial"/>
              </a:rPr>
              <a:t>Zippopotomus</a:t>
            </a:r>
            <a:r>
              <a:rPr lang="en-US">
                <a:cs typeface="Arial"/>
              </a:rPr>
              <a:t> API used to retrieve ZIP Code data for all datacenters of interest</a:t>
            </a:r>
          </a:p>
        </p:txBody>
      </p:sp>
    </p:spTree>
    <p:extLst>
      <p:ext uri="{BB962C8B-B14F-4D97-AF65-F5344CB8AC3E}">
        <p14:creationId xmlns:p14="http://schemas.microsoft.com/office/powerpoint/2010/main" val="4098665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BDB7-F397-88BD-B89E-7D3B382EF426}"/>
              </a:ext>
            </a:extLst>
          </p:cNvPr>
          <p:cNvSpPr>
            <a:spLocks noGrp="1"/>
          </p:cNvSpPr>
          <p:nvPr>
            <p:ph type="title"/>
          </p:nvPr>
        </p:nvSpPr>
        <p:spPr/>
        <p:txBody>
          <a:bodyPr/>
          <a:lstStyle/>
          <a:p>
            <a:r>
              <a:rPr lang="en-US">
                <a:cs typeface="Arial"/>
              </a:rPr>
              <a:t>An Attempt</a:t>
            </a:r>
            <a:endParaRPr lang="en-US"/>
          </a:p>
        </p:txBody>
      </p:sp>
      <p:sp>
        <p:nvSpPr>
          <p:cNvPr id="4" name="Slide Number Placeholder 3">
            <a:extLst>
              <a:ext uri="{FF2B5EF4-FFF2-40B4-BE49-F238E27FC236}">
                <a16:creationId xmlns:a16="http://schemas.microsoft.com/office/drawing/2014/main" id="{2380803B-2C06-ABDE-BAA8-5865D79E76BF}"/>
              </a:ext>
            </a:extLst>
          </p:cNvPr>
          <p:cNvSpPr>
            <a:spLocks noGrp="1"/>
          </p:cNvSpPr>
          <p:nvPr>
            <p:ph type="sldNum" sz="quarter" idx="12"/>
          </p:nvPr>
        </p:nvSpPr>
        <p:spPr/>
        <p:txBody>
          <a:bodyPr/>
          <a:lstStyle/>
          <a:p>
            <a:fld id="{97532FD7-F9E5-1545-8A05-4A5103D12954}" type="slidenum">
              <a:rPr lang="en-US" smtClean="0"/>
              <a:pPr/>
              <a:t>26</a:t>
            </a:fld>
            <a:endParaRPr lang="en-US"/>
          </a:p>
        </p:txBody>
      </p:sp>
      <p:sp>
        <p:nvSpPr>
          <p:cNvPr id="9" name="TextBox 8">
            <a:extLst>
              <a:ext uri="{FF2B5EF4-FFF2-40B4-BE49-F238E27FC236}">
                <a16:creationId xmlns:a16="http://schemas.microsoft.com/office/drawing/2014/main" id="{37942256-A66F-2518-3ECA-072F9DCBE387}"/>
              </a:ext>
            </a:extLst>
          </p:cNvPr>
          <p:cNvSpPr txBox="1"/>
          <p:nvPr/>
        </p:nvSpPr>
        <p:spPr>
          <a:xfrm>
            <a:off x="2167506" y="1239474"/>
            <a:ext cx="5448650" cy="523220"/>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Is generative AI usage leading to a significant and potentially unsustainable increase in energy consumption?</a:t>
            </a:r>
            <a:endParaRPr lang="en-US">
              <a:cs typeface="Arial"/>
            </a:endParaRPr>
          </a:p>
        </p:txBody>
      </p:sp>
      <p:pic>
        <p:nvPicPr>
          <p:cNvPr id="8" name="Content Placeholder 7" descr="A graph with a line going up&#10;&#10;Description automatically generated">
            <a:extLst>
              <a:ext uri="{FF2B5EF4-FFF2-40B4-BE49-F238E27FC236}">
                <a16:creationId xmlns:a16="http://schemas.microsoft.com/office/drawing/2014/main" id="{37748D90-35D5-53D5-6318-EBDFB7DA494C}"/>
              </a:ext>
            </a:extLst>
          </p:cNvPr>
          <p:cNvPicPr>
            <a:picLocks noGrp="1" noChangeAspect="1"/>
          </p:cNvPicPr>
          <p:nvPr>
            <p:ph idx="1"/>
          </p:nvPr>
        </p:nvPicPr>
        <p:blipFill>
          <a:blip r:embed="rId2"/>
          <a:stretch>
            <a:fillRect/>
          </a:stretch>
        </p:blipFill>
        <p:spPr>
          <a:xfrm>
            <a:off x="1008427" y="2285265"/>
            <a:ext cx="7767507" cy="3853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4585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different colored bars&#10;&#10;Description automatically generated">
            <a:extLst>
              <a:ext uri="{FF2B5EF4-FFF2-40B4-BE49-F238E27FC236}">
                <a16:creationId xmlns:a16="http://schemas.microsoft.com/office/drawing/2014/main" id="{347C7DEC-9A9E-098F-D666-4D8D10DACA39}"/>
              </a:ext>
            </a:extLst>
          </p:cNvPr>
          <p:cNvPicPr>
            <a:picLocks noChangeAspect="1"/>
          </p:cNvPicPr>
          <p:nvPr/>
        </p:nvPicPr>
        <p:blipFill>
          <a:blip r:embed="rId2"/>
          <a:srcRect t="154" r="17989" b="269"/>
          <a:stretch/>
        </p:blipFill>
        <p:spPr>
          <a:xfrm>
            <a:off x="469900" y="1057301"/>
            <a:ext cx="4102102" cy="335978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F0DD0CF4-BF3F-E3FF-600F-7851E1343424}"/>
              </a:ext>
            </a:extLst>
          </p:cNvPr>
          <p:cNvSpPr>
            <a:spLocks noGrp="1"/>
          </p:cNvSpPr>
          <p:nvPr>
            <p:ph type="title"/>
          </p:nvPr>
        </p:nvSpPr>
        <p:spPr/>
        <p:txBody>
          <a:bodyPr/>
          <a:lstStyle/>
          <a:p>
            <a:r>
              <a:rPr lang="en-US">
                <a:cs typeface="Arial"/>
              </a:rPr>
              <a:t> Country vs. Datacenter ZIP Codes</a:t>
            </a:r>
            <a:endParaRPr lang="en-US"/>
          </a:p>
        </p:txBody>
      </p:sp>
      <p:sp>
        <p:nvSpPr>
          <p:cNvPr id="4" name="Slide Number Placeholder 3">
            <a:extLst>
              <a:ext uri="{FF2B5EF4-FFF2-40B4-BE49-F238E27FC236}">
                <a16:creationId xmlns:a16="http://schemas.microsoft.com/office/drawing/2014/main" id="{6523949D-4CB7-13A5-E58A-28ABC681E972}"/>
              </a:ext>
            </a:extLst>
          </p:cNvPr>
          <p:cNvSpPr>
            <a:spLocks noGrp="1"/>
          </p:cNvSpPr>
          <p:nvPr>
            <p:ph type="sldNum" sz="quarter" idx="12"/>
          </p:nvPr>
        </p:nvSpPr>
        <p:spPr/>
        <p:txBody>
          <a:bodyPr/>
          <a:lstStyle/>
          <a:p>
            <a:fld id="{97532FD7-F9E5-1545-8A05-4A5103D12954}" type="slidenum">
              <a:rPr lang="en-US" smtClean="0"/>
              <a:pPr/>
              <a:t>27</a:t>
            </a:fld>
            <a:endParaRPr lang="en-US"/>
          </a:p>
        </p:txBody>
      </p:sp>
      <p:pic>
        <p:nvPicPr>
          <p:cNvPr id="11" name="Content Placeholder 10">
            <a:extLst>
              <a:ext uri="{FF2B5EF4-FFF2-40B4-BE49-F238E27FC236}">
                <a16:creationId xmlns:a16="http://schemas.microsoft.com/office/drawing/2014/main" id="{48CE58D8-4741-E1A1-8270-BECFE267B108}"/>
              </a:ext>
            </a:extLst>
          </p:cNvPr>
          <p:cNvPicPr>
            <a:picLocks noGrp="1" noChangeAspect="1"/>
          </p:cNvPicPr>
          <p:nvPr>
            <p:ph idx="1"/>
          </p:nvPr>
        </p:nvPicPr>
        <p:blipFill>
          <a:blip r:embed="rId3"/>
          <a:srcRect r="17457"/>
          <a:stretch/>
        </p:blipFill>
        <p:spPr>
          <a:xfrm>
            <a:off x="4515458" y="2895118"/>
            <a:ext cx="4078795" cy="3350705"/>
          </a:xfrm>
          <a:prstGeom prst="rect">
            <a:avLst/>
          </a:prstGeom>
          <a:ln>
            <a:noFill/>
          </a:ln>
          <a:effectLst>
            <a:outerShdw blurRad="292100" dist="139700" dir="2700000" algn="tl" rotWithShape="0">
              <a:srgbClr val="333333">
                <a:alpha val="65000"/>
              </a:srgbClr>
            </a:outerShdw>
          </a:effectLst>
        </p:spPr>
      </p:pic>
      <p:sp>
        <p:nvSpPr>
          <p:cNvPr id="6" name="Arrow: Bent 5">
            <a:extLst>
              <a:ext uri="{FF2B5EF4-FFF2-40B4-BE49-F238E27FC236}">
                <a16:creationId xmlns:a16="http://schemas.microsoft.com/office/drawing/2014/main" id="{DBC58F57-A36D-AAA5-0209-D5393E06D324}"/>
              </a:ext>
            </a:extLst>
          </p:cNvPr>
          <p:cNvSpPr/>
          <p:nvPr/>
        </p:nvSpPr>
        <p:spPr>
          <a:xfrm flipV="1">
            <a:off x="3619500" y="4567767"/>
            <a:ext cx="774700" cy="74083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177586E2-8F24-4229-B8C6-E41C4ECE1B70}"/>
              </a:ext>
            </a:extLst>
          </p:cNvPr>
          <p:cNvSpPr txBox="1"/>
          <p:nvPr/>
        </p:nvSpPr>
        <p:spPr>
          <a:xfrm>
            <a:off x="674624" y="4939258"/>
            <a:ext cx="2701427" cy="923330"/>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General Energy </a:t>
            </a:r>
            <a:endParaRPr lang="en-US"/>
          </a:p>
          <a:p>
            <a:pPr algn="ctr"/>
            <a:r>
              <a:rPr lang="en-US">
                <a:cs typeface="Arial"/>
              </a:rPr>
              <a:t> vs. </a:t>
            </a:r>
          </a:p>
          <a:p>
            <a:pPr algn="ctr"/>
            <a:r>
              <a:rPr lang="en-US">
                <a:cs typeface="Arial"/>
              </a:rPr>
              <a:t>Datacenter Energy </a:t>
            </a:r>
            <a:endParaRPr lang="en-US"/>
          </a:p>
        </p:txBody>
      </p:sp>
      <p:pic>
        <p:nvPicPr>
          <p:cNvPr id="12" name="Picture 11" descr="A chart of different types of gas&#10;&#10;Description automatically generated">
            <a:extLst>
              <a:ext uri="{FF2B5EF4-FFF2-40B4-BE49-F238E27FC236}">
                <a16:creationId xmlns:a16="http://schemas.microsoft.com/office/drawing/2014/main" id="{F6C6A230-51B6-A44D-8CDE-EEA64E3320BD}"/>
              </a:ext>
            </a:extLst>
          </p:cNvPr>
          <p:cNvPicPr>
            <a:picLocks noChangeAspect="1"/>
          </p:cNvPicPr>
          <p:nvPr/>
        </p:nvPicPr>
        <p:blipFill>
          <a:blip r:embed="rId4"/>
          <a:stretch>
            <a:fillRect/>
          </a:stretch>
        </p:blipFill>
        <p:spPr>
          <a:xfrm>
            <a:off x="4910138" y="1233488"/>
            <a:ext cx="1525059" cy="1381125"/>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12C8FCB8-513B-7667-4BC9-6DBBCC2CC921}"/>
              </a:ext>
            </a:extLst>
          </p:cNvPr>
          <p:cNvSpPr txBox="1"/>
          <p:nvPr/>
        </p:nvSpPr>
        <p:spPr>
          <a:xfrm>
            <a:off x="6858000" y="1231900"/>
            <a:ext cx="1828800" cy="1384995"/>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Is the increase in energy consumption generated from AI usage outpacing green energy production?</a:t>
            </a:r>
            <a:endParaRPr lang="en-US">
              <a:cs typeface="Arial"/>
            </a:endParaRPr>
          </a:p>
        </p:txBody>
      </p:sp>
    </p:spTree>
    <p:extLst>
      <p:ext uri="{BB962C8B-B14F-4D97-AF65-F5344CB8AC3E}">
        <p14:creationId xmlns:p14="http://schemas.microsoft.com/office/powerpoint/2010/main" val="3178913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DCB0-8F78-42F0-44D1-2E5BB14ED964}"/>
              </a:ext>
            </a:extLst>
          </p:cNvPr>
          <p:cNvSpPr>
            <a:spLocks noGrp="1"/>
          </p:cNvSpPr>
          <p:nvPr>
            <p:ph type="title"/>
          </p:nvPr>
        </p:nvSpPr>
        <p:spPr/>
        <p:txBody>
          <a:bodyPr/>
          <a:lstStyle/>
          <a:p>
            <a:r>
              <a:rPr lang="en-US">
                <a:cs typeface="Arial"/>
              </a:rPr>
              <a:t>How Much Energy Does a </a:t>
            </a:r>
            <a:br>
              <a:rPr lang="en-US">
                <a:cs typeface="Arial"/>
              </a:rPr>
            </a:br>
            <a:r>
              <a:rPr lang="en-US">
                <a:cs typeface="Arial"/>
              </a:rPr>
              <a:t>Datacenter Consume?</a:t>
            </a:r>
            <a:endParaRPr lang="en-US"/>
          </a:p>
        </p:txBody>
      </p:sp>
      <p:sp>
        <p:nvSpPr>
          <p:cNvPr id="3" name="Content Placeholder 2">
            <a:extLst>
              <a:ext uri="{FF2B5EF4-FFF2-40B4-BE49-F238E27FC236}">
                <a16:creationId xmlns:a16="http://schemas.microsoft.com/office/drawing/2014/main" id="{861F5A2C-39A7-CCAB-C6AD-0F2C0DA52391}"/>
              </a:ext>
            </a:extLst>
          </p:cNvPr>
          <p:cNvSpPr>
            <a:spLocks noGrp="1"/>
          </p:cNvSpPr>
          <p:nvPr>
            <p:ph idx="1"/>
          </p:nvPr>
        </p:nvSpPr>
        <p:spPr/>
        <p:txBody>
          <a:bodyPr/>
          <a:lstStyle/>
          <a:p>
            <a:pPr marL="192405" indent="-192405">
              <a:buFont typeface="Arial"/>
              <a:buChar char="•"/>
            </a:pPr>
            <a:r>
              <a:rPr lang="en-US">
                <a:cs typeface="Arial"/>
              </a:rPr>
              <a:t>Microsoft's Data Center in Quincy, WA uses ~50MW of Power* </a:t>
            </a:r>
          </a:p>
          <a:p>
            <a:pPr marL="192405" indent="-192405">
              <a:buFont typeface="Arial"/>
              <a:buChar char="•"/>
            </a:pPr>
            <a:endParaRPr lang="en-US">
              <a:cs typeface="Arial"/>
            </a:endParaRPr>
          </a:p>
          <a:p>
            <a:pPr marL="192405" indent="-192405">
              <a:buFont typeface="Arial"/>
              <a:buChar char="•"/>
            </a:pPr>
            <a:endParaRPr lang="en-US">
              <a:cs typeface="Arial"/>
            </a:endParaRPr>
          </a:p>
          <a:p>
            <a:pPr marL="192405" indent="-192405">
              <a:buFont typeface="Arial"/>
              <a:buChar char="•"/>
            </a:pPr>
            <a:endParaRPr lang="en-US">
              <a:cs typeface="Arial"/>
            </a:endParaRPr>
          </a:p>
          <a:p>
            <a:pPr marL="0" indent="0">
              <a:buNone/>
            </a:pPr>
            <a:endParaRPr lang="en-US">
              <a:cs typeface="Arial"/>
            </a:endParaRPr>
          </a:p>
          <a:p>
            <a:pPr marL="192405" indent="-192405">
              <a:buFont typeface="Arial"/>
              <a:buChar char="•"/>
            </a:pPr>
            <a:endParaRPr lang="en-US">
              <a:cs typeface="Arial"/>
            </a:endParaRPr>
          </a:p>
          <a:p>
            <a:pPr marL="192405" indent="-192405">
              <a:buFont typeface="Arial"/>
              <a:buChar char="•"/>
            </a:pPr>
            <a:endParaRPr lang="en-US">
              <a:cs typeface="Arial"/>
            </a:endParaRPr>
          </a:p>
          <a:p>
            <a:pPr marL="0" indent="0">
              <a:buNone/>
            </a:pPr>
            <a:r>
              <a:rPr lang="en-US">
                <a:cs typeface="Arial"/>
              </a:rPr>
              <a:t>          </a:t>
            </a:r>
          </a:p>
          <a:p>
            <a:pPr marL="0" indent="0">
              <a:buNone/>
            </a:pPr>
            <a:endParaRPr lang="en-US">
              <a:cs typeface="Arial"/>
            </a:endParaRPr>
          </a:p>
          <a:p>
            <a:pPr marL="0" indent="0">
              <a:buNone/>
            </a:pPr>
            <a:endParaRPr lang="en-US">
              <a:cs typeface="Arial"/>
            </a:endParaRPr>
          </a:p>
          <a:p>
            <a:pPr marL="192405" indent="-192405" algn="ctr">
              <a:buFont typeface="Arial"/>
              <a:buChar char="•"/>
            </a:pPr>
            <a:r>
              <a:rPr lang="en-US">
                <a:cs typeface="Arial"/>
              </a:rPr>
              <a:t>In 2024, the number of hyperscale datacenters like the one above reached </a:t>
            </a:r>
            <a:r>
              <a:rPr lang="en-US" sz="2800" b="1">
                <a:cs typeface="Arial"/>
              </a:rPr>
              <a:t>1,000</a:t>
            </a:r>
          </a:p>
          <a:p>
            <a:pPr marL="0" indent="0">
              <a:buNone/>
            </a:pPr>
            <a:endParaRPr lang="en-US">
              <a:cs typeface="Arial"/>
            </a:endParaRPr>
          </a:p>
          <a:p>
            <a:pPr marL="0" indent="0">
              <a:buNone/>
            </a:pPr>
            <a:endParaRPr lang="en-US" sz="1100">
              <a:cs typeface="Arial"/>
            </a:endParaRPr>
          </a:p>
          <a:p>
            <a:pPr marL="0" indent="0">
              <a:buNone/>
            </a:pPr>
            <a:r>
              <a:rPr lang="en-US" sz="1100">
                <a:ea typeface="+mn-lt"/>
                <a:cs typeface="+mn-lt"/>
              </a:rPr>
              <a:t>*https://www.microsoft.com/en-us/sustainability/energy</a:t>
            </a:r>
            <a:endParaRPr lang="en-US" sz="1100"/>
          </a:p>
          <a:p>
            <a:pPr marL="0" indent="0">
              <a:buNone/>
            </a:pPr>
            <a:endParaRPr lang="en-US">
              <a:cs typeface="Arial"/>
            </a:endParaRPr>
          </a:p>
          <a:p>
            <a:pPr marL="0" indent="0">
              <a:buNone/>
            </a:pPr>
            <a:endParaRPr lang="en-US">
              <a:cs typeface="Arial"/>
            </a:endParaRPr>
          </a:p>
          <a:p>
            <a:pPr marL="0" indent="0">
              <a:buNone/>
            </a:pPr>
            <a:endParaRPr lang="en-US">
              <a:ea typeface="+mn-lt"/>
              <a:cs typeface="+mn-lt"/>
            </a:endParaRPr>
          </a:p>
        </p:txBody>
      </p:sp>
      <p:sp>
        <p:nvSpPr>
          <p:cNvPr id="4" name="Slide Number Placeholder 3">
            <a:extLst>
              <a:ext uri="{FF2B5EF4-FFF2-40B4-BE49-F238E27FC236}">
                <a16:creationId xmlns:a16="http://schemas.microsoft.com/office/drawing/2014/main" id="{8517DE9C-9937-0C44-DB81-114BBD2FA976}"/>
              </a:ext>
            </a:extLst>
          </p:cNvPr>
          <p:cNvSpPr>
            <a:spLocks noGrp="1"/>
          </p:cNvSpPr>
          <p:nvPr>
            <p:ph type="sldNum" sz="quarter" idx="12"/>
          </p:nvPr>
        </p:nvSpPr>
        <p:spPr/>
        <p:txBody>
          <a:bodyPr/>
          <a:lstStyle/>
          <a:p>
            <a:fld id="{97532FD7-F9E5-1545-8A05-4A5103D12954}" type="slidenum">
              <a:rPr lang="en-US" smtClean="0"/>
              <a:pPr/>
              <a:t>28</a:t>
            </a:fld>
            <a:endParaRPr lang="en-US"/>
          </a:p>
        </p:txBody>
      </p:sp>
      <p:grpSp>
        <p:nvGrpSpPr>
          <p:cNvPr id="125" name="Group 124">
            <a:extLst>
              <a:ext uri="{FF2B5EF4-FFF2-40B4-BE49-F238E27FC236}">
                <a16:creationId xmlns:a16="http://schemas.microsoft.com/office/drawing/2014/main" id="{F876A910-B625-B8B7-ECB0-B75FF2D1C37E}"/>
              </a:ext>
            </a:extLst>
          </p:cNvPr>
          <p:cNvGrpSpPr/>
          <p:nvPr/>
        </p:nvGrpSpPr>
        <p:grpSpPr>
          <a:xfrm>
            <a:off x="787319" y="2175139"/>
            <a:ext cx="7872904" cy="2187611"/>
            <a:chOff x="1118882" y="1998764"/>
            <a:chExt cx="6921966" cy="1914236"/>
          </a:xfrm>
        </p:grpSpPr>
        <p:pic>
          <p:nvPicPr>
            <p:cNvPr id="5" name="Picture 4" descr="Nuclear power plant icon cartoon style Royalty Free Vector">
              <a:extLst>
                <a:ext uri="{FF2B5EF4-FFF2-40B4-BE49-F238E27FC236}">
                  <a16:creationId xmlns:a16="http://schemas.microsoft.com/office/drawing/2014/main" id="{ADAF8D8A-C7A2-1B5F-42E9-A53FE8E381CD}"/>
                </a:ext>
              </a:extLst>
            </p:cNvPr>
            <p:cNvPicPr>
              <a:picLocks noChangeAspect="1"/>
            </p:cNvPicPr>
            <p:nvPr/>
          </p:nvPicPr>
          <p:blipFill>
            <a:blip r:embed="rId2"/>
            <a:stretch>
              <a:fillRect/>
            </a:stretch>
          </p:blipFill>
          <p:spPr>
            <a:xfrm>
              <a:off x="1548817" y="2104852"/>
              <a:ext cx="1474366" cy="1321786"/>
            </a:xfrm>
            <a:prstGeom prst="rect">
              <a:avLst/>
            </a:prstGeom>
          </p:spPr>
        </p:pic>
        <p:sp>
          <p:nvSpPr>
            <p:cNvPr id="6" name="TextBox 5">
              <a:extLst>
                <a:ext uri="{FF2B5EF4-FFF2-40B4-BE49-F238E27FC236}">
                  <a16:creationId xmlns:a16="http://schemas.microsoft.com/office/drawing/2014/main" id="{68C7EB41-A107-5DE4-C72C-BE96333BA43C}"/>
                </a:ext>
              </a:extLst>
            </p:cNvPr>
            <p:cNvSpPr txBox="1"/>
            <p:nvPr/>
          </p:nvSpPr>
          <p:spPr>
            <a:xfrm>
              <a:off x="1118882" y="3436340"/>
              <a:ext cx="233423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~2e7 MWh Produced Annually</a:t>
              </a:r>
            </a:p>
            <a:p>
              <a:pPr algn="ctr"/>
              <a:r>
                <a:rPr lang="en-US" sz="1100">
                  <a:cs typeface="Arial"/>
                </a:rPr>
                <a:t>Near Datacenters</a:t>
              </a:r>
            </a:p>
          </p:txBody>
        </p:sp>
        <p:graphicFrame>
          <p:nvGraphicFramePr>
            <p:cNvPr id="7" name="Diagram 6">
              <a:extLst>
                <a:ext uri="{FF2B5EF4-FFF2-40B4-BE49-F238E27FC236}">
                  <a16:creationId xmlns:a16="http://schemas.microsoft.com/office/drawing/2014/main" id="{533A3E69-4432-B2BA-B4FF-5CC274D4AEEC}"/>
                </a:ext>
              </a:extLst>
            </p:cNvPr>
            <p:cNvGraphicFramePr/>
            <p:nvPr>
              <p:extLst>
                <p:ext uri="{D42A27DB-BD31-4B8C-83A1-F6EECF244321}">
                  <p14:modId xmlns:p14="http://schemas.microsoft.com/office/powerpoint/2010/main" val="2244505681"/>
                </p:ext>
              </p:extLst>
            </p:nvPr>
          </p:nvGraphicFramePr>
          <p:xfrm>
            <a:off x="3806505" y="2208402"/>
            <a:ext cx="1284564" cy="1114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7" name="Picture 116" descr="Free Data Center Cliparts, Download Free Data Center Cliparts png ...">
              <a:extLst>
                <a:ext uri="{FF2B5EF4-FFF2-40B4-BE49-F238E27FC236}">
                  <a16:creationId xmlns:a16="http://schemas.microsoft.com/office/drawing/2014/main" id="{98446D60-8B35-C9D0-92E1-1848B8D9D42B}"/>
                </a:ext>
              </a:extLst>
            </p:cNvPr>
            <p:cNvPicPr>
              <a:picLocks noChangeAspect="1"/>
            </p:cNvPicPr>
            <p:nvPr/>
          </p:nvPicPr>
          <p:blipFill>
            <a:blip r:embed="rId8"/>
            <a:stretch>
              <a:fillRect/>
            </a:stretch>
          </p:blipFill>
          <p:spPr>
            <a:xfrm>
              <a:off x="5565048" y="1998764"/>
              <a:ext cx="2475799" cy="1533962"/>
            </a:xfrm>
            <a:prstGeom prst="rect">
              <a:avLst/>
            </a:prstGeom>
          </p:spPr>
        </p:pic>
        <p:sp>
          <p:nvSpPr>
            <p:cNvPr id="118" name="TextBox 117">
              <a:extLst>
                <a:ext uri="{FF2B5EF4-FFF2-40B4-BE49-F238E27FC236}">
                  <a16:creationId xmlns:a16="http://schemas.microsoft.com/office/drawing/2014/main" id="{21A0BAAD-5BFB-A3F3-2BDD-40254D35F9BF}"/>
                </a:ext>
              </a:extLst>
            </p:cNvPr>
            <p:cNvSpPr txBox="1"/>
            <p:nvPr/>
          </p:nvSpPr>
          <p:spPr>
            <a:xfrm>
              <a:off x="5706611" y="3535959"/>
              <a:ext cx="2334237" cy="3770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t>Enough Power for ~46 Hyperscale Datacenters</a:t>
              </a:r>
              <a:endParaRPr lang="en-US"/>
            </a:p>
          </p:txBody>
        </p:sp>
      </p:grpSp>
    </p:spTree>
    <p:extLst>
      <p:ext uri="{BB962C8B-B14F-4D97-AF65-F5344CB8AC3E}">
        <p14:creationId xmlns:p14="http://schemas.microsoft.com/office/powerpoint/2010/main" val="244142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0CF4-BF3F-E3FF-600F-7851E1343424}"/>
              </a:ext>
            </a:extLst>
          </p:cNvPr>
          <p:cNvSpPr>
            <a:spLocks noGrp="1"/>
          </p:cNvSpPr>
          <p:nvPr>
            <p:ph type="title"/>
          </p:nvPr>
        </p:nvSpPr>
        <p:spPr/>
        <p:txBody>
          <a:bodyPr/>
          <a:lstStyle/>
          <a:p>
            <a:r>
              <a:rPr lang="en-US">
                <a:cs typeface="Arial"/>
              </a:rPr>
              <a:t>What Gives? I Have 1000 Datacenters</a:t>
            </a:r>
            <a:endParaRPr lang="en-US"/>
          </a:p>
        </p:txBody>
      </p:sp>
      <p:sp>
        <p:nvSpPr>
          <p:cNvPr id="3" name="Content Placeholder 2">
            <a:extLst>
              <a:ext uri="{FF2B5EF4-FFF2-40B4-BE49-F238E27FC236}">
                <a16:creationId xmlns:a16="http://schemas.microsoft.com/office/drawing/2014/main" id="{B8F7D9B8-F7F5-26AC-564E-360B326FD45D}"/>
              </a:ext>
            </a:extLst>
          </p:cNvPr>
          <p:cNvSpPr>
            <a:spLocks noGrp="1"/>
          </p:cNvSpPr>
          <p:nvPr>
            <p:ph idx="1"/>
          </p:nvPr>
        </p:nvSpPr>
        <p:spPr/>
        <p:txBody>
          <a:bodyPr/>
          <a:lstStyle/>
          <a:p>
            <a:pPr marL="0" indent="0">
              <a:buNone/>
            </a:pPr>
            <a:r>
              <a:rPr lang="en-US" sz="2000" b="1">
                <a:cs typeface="Arial"/>
              </a:rPr>
              <a:t>Assumptions in Quantitative Analysis:</a:t>
            </a:r>
          </a:p>
          <a:p>
            <a:pPr marL="192405" indent="-192405">
              <a:buFont typeface="Arial"/>
            </a:pPr>
            <a:r>
              <a:rPr lang="en-US" sz="1600">
                <a:cs typeface="Arial"/>
              </a:rPr>
              <a:t>Energy produced = Energy Consumed</a:t>
            </a:r>
          </a:p>
          <a:p>
            <a:pPr marL="192405" indent="-192405">
              <a:buFont typeface="Arial"/>
            </a:pPr>
            <a:r>
              <a:rPr lang="en-US" sz="1600">
                <a:cs typeface="Arial"/>
              </a:rPr>
              <a:t>Added Energy Load = Data Center Energy </a:t>
            </a:r>
          </a:p>
          <a:p>
            <a:pPr marL="417830" lvl="1" indent="-160655">
              <a:buFont typeface="Courier New"/>
              <a:buChar char="o"/>
            </a:pPr>
            <a:r>
              <a:rPr lang="en-US" sz="1600">
                <a:cs typeface="Arial"/>
              </a:rPr>
              <a:t>Recent predictions show data centers may make up 30-40% of new power demand through 2030*</a:t>
            </a:r>
          </a:p>
          <a:p>
            <a:pPr marL="192405" indent="-160655">
              <a:buFont typeface="Arial"/>
              <a:buChar char="•"/>
            </a:pPr>
            <a:r>
              <a:rPr lang="en-US" sz="1600">
                <a:cs typeface="Arial"/>
              </a:rPr>
              <a:t>Direct correlation between "Generative AI" Google Queries and ChatGPT Queries</a:t>
            </a:r>
          </a:p>
          <a:p>
            <a:pPr marL="192405" indent="-160655">
              <a:buFont typeface="Arial"/>
              <a:buChar char="•"/>
            </a:pPr>
            <a:r>
              <a:rPr lang="en-US" sz="1600">
                <a:cs typeface="Arial"/>
              </a:rPr>
              <a:t>Powerplant Generation takes place in same Zip code as datacenter</a:t>
            </a:r>
          </a:p>
          <a:p>
            <a:pPr marL="192405" indent="-160655">
              <a:buFont typeface="Arial"/>
              <a:buChar char="•"/>
            </a:pPr>
            <a:endParaRPr lang="en-US">
              <a:cs typeface="Arial"/>
            </a:endParaRPr>
          </a:p>
          <a:p>
            <a:pPr marL="31750" indent="0">
              <a:buNone/>
            </a:pPr>
            <a:r>
              <a:rPr lang="en-US" sz="2000" b="1">
                <a:cs typeface="Arial"/>
              </a:rPr>
              <a:t>Conclusions From Qualitative Analysis:</a:t>
            </a:r>
          </a:p>
          <a:p>
            <a:pPr marL="192405" indent="-160655">
              <a:buFont typeface="Arial"/>
              <a:buChar char="•"/>
            </a:pPr>
            <a:r>
              <a:rPr lang="en-US" sz="1600">
                <a:cs typeface="Arial"/>
              </a:rPr>
              <a:t>Datacenter energy comes from a much larger proportion of green sources than other energy demands in the US</a:t>
            </a:r>
          </a:p>
          <a:p>
            <a:pPr marL="192405" indent="-160655">
              <a:buFont typeface="Arial"/>
              <a:buChar char="•"/>
            </a:pPr>
            <a:r>
              <a:rPr lang="en-US" sz="1600">
                <a:cs typeface="Arial"/>
              </a:rPr>
              <a:t>Free data sources are mostly insufficient for quantitative datacenter power consumption and powerplant generation analysis</a:t>
            </a:r>
          </a:p>
          <a:p>
            <a:pPr marL="192405" indent="-160655">
              <a:buFont typeface="Arial"/>
              <a:buChar char="•"/>
            </a:pPr>
            <a:r>
              <a:rPr lang="en-US" sz="1600">
                <a:cs typeface="Arial"/>
              </a:rPr>
              <a:t>There is an obvious increase in energy consumption by datacenters. It is important for companies to continue to strive to meet energy demands through 'green' means</a:t>
            </a:r>
          </a:p>
          <a:p>
            <a:pPr marL="192405" indent="-160655">
              <a:buFont typeface="Arial"/>
              <a:buChar char="•"/>
            </a:pPr>
            <a:endParaRPr lang="en-US" sz="2000">
              <a:cs typeface="Arial"/>
            </a:endParaRPr>
          </a:p>
          <a:p>
            <a:pPr marL="417830" lvl="1" indent="-160655">
              <a:buFont typeface="Courier New"/>
              <a:buChar char="o"/>
            </a:pPr>
            <a:endParaRPr lang="en-US" sz="1550">
              <a:cs typeface="Arial"/>
            </a:endParaRPr>
          </a:p>
          <a:p>
            <a:pPr marL="257175" lvl="1" indent="0">
              <a:buNone/>
            </a:pPr>
            <a:r>
              <a:rPr lang="en-US" sz="900">
                <a:cs typeface="Arial"/>
              </a:rPr>
              <a:t>*</a:t>
            </a:r>
            <a:r>
              <a:rPr lang="en-US" sz="900">
                <a:ea typeface="+mn-lt"/>
                <a:cs typeface="+mn-lt"/>
              </a:rPr>
              <a:t>https://www.mckinsey.com/industries/private-capital/our-insights/how-data-centers-and-the-energy-sector-can-sate-ais-hunger-for-power</a:t>
            </a:r>
            <a:endParaRPr lang="en-US" sz="900">
              <a:cs typeface="Arial"/>
            </a:endParaRPr>
          </a:p>
        </p:txBody>
      </p:sp>
      <p:sp>
        <p:nvSpPr>
          <p:cNvPr id="4" name="Slide Number Placeholder 3">
            <a:extLst>
              <a:ext uri="{FF2B5EF4-FFF2-40B4-BE49-F238E27FC236}">
                <a16:creationId xmlns:a16="http://schemas.microsoft.com/office/drawing/2014/main" id="{6523949D-4CB7-13A5-E58A-28ABC681E972}"/>
              </a:ext>
            </a:extLst>
          </p:cNvPr>
          <p:cNvSpPr>
            <a:spLocks noGrp="1"/>
          </p:cNvSpPr>
          <p:nvPr>
            <p:ph type="sldNum" sz="quarter" idx="12"/>
          </p:nvPr>
        </p:nvSpPr>
        <p:spPr/>
        <p:txBody>
          <a:bodyPr/>
          <a:lstStyle/>
          <a:p>
            <a:fld id="{97532FD7-F9E5-1545-8A05-4A5103D12954}" type="slidenum">
              <a:rPr lang="en-US" smtClean="0"/>
              <a:pPr/>
              <a:t>29</a:t>
            </a:fld>
            <a:endParaRPr lang="en-US"/>
          </a:p>
        </p:txBody>
      </p:sp>
    </p:spTree>
    <p:extLst>
      <p:ext uri="{BB962C8B-B14F-4D97-AF65-F5344CB8AC3E}">
        <p14:creationId xmlns:p14="http://schemas.microsoft.com/office/powerpoint/2010/main" val="915288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5FD6-6D64-1A03-F0EE-F6A7C14CA4A4}"/>
              </a:ext>
            </a:extLst>
          </p:cNvPr>
          <p:cNvSpPr>
            <a:spLocks noGrp="1"/>
          </p:cNvSpPr>
          <p:nvPr>
            <p:ph type="title"/>
          </p:nvPr>
        </p:nvSpPr>
        <p:spPr/>
        <p:txBody>
          <a:bodyPr/>
          <a:lstStyle/>
          <a:p>
            <a:r>
              <a:rPr lang="en-US">
                <a:cs typeface="Arial"/>
              </a:rPr>
              <a:t>Motivation</a:t>
            </a:r>
            <a:endParaRPr lang="en-US"/>
          </a:p>
        </p:txBody>
      </p:sp>
      <p:pic>
        <p:nvPicPr>
          <p:cNvPr id="5" name="Content Placeholder 4" descr="A aerial view of a road and roads&#10;&#10;Description automatically generated">
            <a:extLst>
              <a:ext uri="{FF2B5EF4-FFF2-40B4-BE49-F238E27FC236}">
                <a16:creationId xmlns:a16="http://schemas.microsoft.com/office/drawing/2014/main" id="{3811ED16-C87F-F881-CCCB-A9C027D2CBF7}"/>
              </a:ext>
            </a:extLst>
          </p:cNvPr>
          <p:cNvPicPr>
            <a:picLocks noGrp="1" noChangeAspect="1"/>
          </p:cNvPicPr>
          <p:nvPr>
            <p:ph idx="1"/>
          </p:nvPr>
        </p:nvPicPr>
        <p:blipFill>
          <a:blip r:embed="rId2"/>
          <a:stretch>
            <a:fillRect/>
          </a:stretch>
        </p:blipFill>
        <p:spPr>
          <a:xfrm>
            <a:off x="5019554" y="3417013"/>
            <a:ext cx="3669175" cy="25713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EA60D285-0FC9-ACCC-0FDF-367309832084}"/>
              </a:ext>
            </a:extLst>
          </p:cNvPr>
          <p:cNvSpPr>
            <a:spLocks noGrp="1"/>
          </p:cNvSpPr>
          <p:nvPr>
            <p:ph type="sldNum" sz="quarter" idx="12"/>
          </p:nvPr>
        </p:nvSpPr>
        <p:spPr/>
        <p:txBody>
          <a:bodyPr/>
          <a:lstStyle/>
          <a:p>
            <a:fld id="{97532FD7-F9E5-1545-8A05-4A5103D12954}" type="slidenum">
              <a:rPr lang="en-US" smtClean="0"/>
              <a:pPr/>
              <a:t>3</a:t>
            </a:fld>
            <a:endParaRPr lang="en-US"/>
          </a:p>
        </p:txBody>
      </p:sp>
      <p:pic>
        <p:nvPicPr>
          <p:cNvPr id="6" name="Picture 5" descr="A white background with black text&#10;&#10;Description automatically generated">
            <a:extLst>
              <a:ext uri="{FF2B5EF4-FFF2-40B4-BE49-F238E27FC236}">
                <a16:creationId xmlns:a16="http://schemas.microsoft.com/office/drawing/2014/main" id="{5671CB86-4457-8403-B43A-65CDE3202FBA}"/>
              </a:ext>
            </a:extLst>
          </p:cNvPr>
          <p:cNvPicPr>
            <a:picLocks noChangeAspect="1"/>
          </p:cNvPicPr>
          <p:nvPr/>
        </p:nvPicPr>
        <p:blipFill>
          <a:blip r:embed="rId3"/>
          <a:stretch>
            <a:fillRect/>
          </a:stretch>
        </p:blipFill>
        <p:spPr>
          <a:xfrm>
            <a:off x="4728258" y="2299620"/>
            <a:ext cx="3958542" cy="8697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black and white text on a black background&#10;&#10;Description automatically generated">
            <a:extLst>
              <a:ext uri="{FF2B5EF4-FFF2-40B4-BE49-F238E27FC236}">
                <a16:creationId xmlns:a16="http://schemas.microsoft.com/office/drawing/2014/main" id="{A7C58D34-6249-AADB-7112-354FC3EBD378}"/>
              </a:ext>
            </a:extLst>
          </p:cNvPr>
          <p:cNvPicPr>
            <a:picLocks noChangeAspect="1"/>
          </p:cNvPicPr>
          <p:nvPr/>
        </p:nvPicPr>
        <p:blipFill>
          <a:blip r:embed="rId4"/>
          <a:stretch>
            <a:fillRect/>
          </a:stretch>
        </p:blipFill>
        <p:spPr>
          <a:xfrm>
            <a:off x="1130864" y="2430684"/>
            <a:ext cx="2819559" cy="3559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5E1D036F-C454-1C08-EDEA-EFA81112A712}"/>
              </a:ext>
            </a:extLst>
          </p:cNvPr>
          <p:cNvSpPr txBox="1"/>
          <p:nvPr/>
        </p:nvSpPr>
        <p:spPr>
          <a:xfrm>
            <a:off x="1076445" y="1226916"/>
            <a:ext cx="75929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 As military officers we need to be thinking about new centers of gravity which can be data centers. " -LT Castillo</a:t>
            </a:r>
            <a:endParaRPr lang="en-US"/>
          </a:p>
        </p:txBody>
      </p:sp>
    </p:spTree>
    <p:extLst>
      <p:ext uri="{BB962C8B-B14F-4D97-AF65-F5344CB8AC3E}">
        <p14:creationId xmlns:p14="http://schemas.microsoft.com/office/powerpoint/2010/main" val="1425017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38B5-D4DB-55AC-FD4D-99ED0101C8A0}"/>
              </a:ext>
            </a:extLst>
          </p:cNvPr>
          <p:cNvSpPr>
            <a:spLocks noGrp="1"/>
          </p:cNvSpPr>
          <p:nvPr>
            <p:ph type="title"/>
          </p:nvPr>
        </p:nvSpPr>
        <p:spPr/>
        <p:txBody>
          <a:bodyPr/>
          <a:lstStyle/>
          <a:p>
            <a:r>
              <a:rPr lang="en-US"/>
              <a:t>Future Work </a:t>
            </a:r>
          </a:p>
        </p:txBody>
      </p:sp>
      <p:sp>
        <p:nvSpPr>
          <p:cNvPr id="3" name="Content Placeholder 2">
            <a:extLst>
              <a:ext uri="{FF2B5EF4-FFF2-40B4-BE49-F238E27FC236}">
                <a16:creationId xmlns:a16="http://schemas.microsoft.com/office/drawing/2014/main" id="{44B9FC29-50F0-AA7F-BE19-7283F02B928E}"/>
              </a:ext>
            </a:extLst>
          </p:cNvPr>
          <p:cNvSpPr>
            <a:spLocks noGrp="1"/>
          </p:cNvSpPr>
          <p:nvPr>
            <p:ph idx="1"/>
          </p:nvPr>
        </p:nvSpPr>
        <p:spPr/>
        <p:txBody>
          <a:bodyPr/>
          <a:lstStyle/>
          <a:p>
            <a:pPr marL="192405" indent="-192405"/>
            <a:r>
              <a:rPr lang="en-US">
                <a:cs typeface="Arial"/>
              </a:rPr>
              <a:t>Utilize paid data sources such as Bloomberg NEF or DC Byte to conduct  in-depth analysis</a:t>
            </a:r>
          </a:p>
          <a:p>
            <a:pPr marL="192405" indent="-192405"/>
            <a:r>
              <a:rPr lang="en-US">
                <a:solidFill>
                  <a:srgbClr val="000000"/>
                </a:solidFill>
                <a:cs typeface="Arial"/>
              </a:rPr>
              <a:t>Address assumptions used in this analysis:</a:t>
            </a:r>
          </a:p>
          <a:p>
            <a:pPr marL="417830" lvl="1" indent="-160655">
              <a:buFont typeface="Courier New"/>
              <a:buChar char="o"/>
            </a:pPr>
            <a:r>
              <a:rPr lang="en-US" sz="1550">
                <a:cs typeface="Arial"/>
              </a:rPr>
              <a:t>Include additional Google queries</a:t>
            </a:r>
            <a:endParaRPr lang="en-US"/>
          </a:p>
          <a:p>
            <a:pPr marL="417830" lvl="1" indent="-160655">
              <a:buFont typeface="Courier New"/>
              <a:buChar char="o"/>
            </a:pPr>
            <a:r>
              <a:rPr lang="en-US" sz="1550">
                <a:solidFill>
                  <a:srgbClr val="000000"/>
                </a:solidFill>
                <a:cs typeface="Arial"/>
              </a:rPr>
              <a:t>Research where specific datacenters get their power</a:t>
            </a:r>
          </a:p>
          <a:p>
            <a:pPr marL="417830" lvl="1" indent="-160655">
              <a:buFont typeface="Courier New"/>
              <a:buChar char="o"/>
            </a:pPr>
            <a:r>
              <a:rPr lang="en-US" sz="1550">
                <a:solidFill>
                  <a:srgbClr val="000000"/>
                </a:solidFill>
                <a:cs typeface="Arial"/>
              </a:rPr>
              <a:t>Account for datacenters making a portion of demand increase</a:t>
            </a:r>
          </a:p>
          <a:p>
            <a:pPr marL="192405" indent="-192405">
              <a:buFont typeface="Courier New"/>
              <a:buChar char="•"/>
            </a:pPr>
            <a:r>
              <a:rPr lang="en-US">
                <a:solidFill>
                  <a:srgbClr val="000000"/>
                </a:solidFill>
                <a:cs typeface="Arial"/>
              </a:rPr>
              <a:t>Research the dip in datacenter power seen in 2021</a:t>
            </a:r>
          </a:p>
          <a:p>
            <a:pPr marL="192405" indent="-192405">
              <a:buFont typeface="Courier New"/>
            </a:pPr>
            <a:r>
              <a:rPr lang="en-US">
                <a:solidFill>
                  <a:srgbClr val="000000"/>
                </a:solidFill>
                <a:cs typeface="Arial"/>
              </a:rPr>
              <a:t>Explore other means of geographic correlation such as County vs. Zip Code</a:t>
            </a:r>
          </a:p>
          <a:p>
            <a:pPr marL="192405" indent="-192405"/>
            <a:endParaRPr lang="en-US">
              <a:solidFill>
                <a:srgbClr val="000000"/>
              </a:solidFill>
              <a:cs typeface="Arial"/>
            </a:endParaRPr>
          </a:p>
          <a:p>
            <a:pPr marL="192405" indent="-192405"/>
            <a:endParaRPr lang="en-US">
              <a:solidFill>
                <a:srgbClr val="000000"/>
              </a:solidFill>
              <a:cs typeface="Arial"/>
            </a:endParaRPr>
          </a:p>
        </p:txBody>
      </p:sp>
      <p:sp>
        <p:nvSpPr>
          <p:cNvPr id="4" name="Slide Number Placeholder 3">
            <a:extLst>
              <a:ext uri="{FF2B5EF4-FFF2-40B4-BE49-F238E27FC236}">
                <a16:creationId xmlns:a16="http://schemas.microsoft.com/office/drawing/2014/main" id="{06599CAF-23C9-08B9-0658-F3152753FE05}"/>
              </a:ext>
            </a:extLst>
          </p:cNvPr>
          <p:cNvSpPr>
            <a:spLocks noGrp="1"/>
          </p:cNvSpPr>
          <p:nvPr>
            <p:ph type="sldNum" sz="quarter" idx="12"/>
          </p:nvPr>
        </p:nvSpPr>
        <p:spPr/>
        <p:txBody>
          <a:bodyPr/>
          <a:lstStyle/>
          <a:p>
            <a:fld id="{97532FD7-F9E5-1545-8A05-4A5103D12954}" type="slidenum">
              <a:rPr lang="en-US" smtClean="0"/>
              <a:pPr/>
              <a:t>30</a:t>
            </a:fld>
            <a:endParaRPr lang="en-US"/>
          </a:p>
        </p:txBody>
      </p:sp>
    </p:spTree>
    <p:extLst>
      <p:ext uri="{BB962C8B-B14F-4D97-AF65-F5344CB8AC3E}">
        <p14:creationId xmlns:p14="http://schemas.microsoft.com/office/powerpoint/2010/main" val="2220266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47C15C-C1FA-C8F6-9524-7280843F6B97}"/>
              </a:ext>
            </a:extLst>
          </p:cNvPr>
          <p:cNvSpPr>
            <a:spLocks noGrp="1"/>
          </p:cNvSpPr>
          <p:nvPr>
            <p:ph type="sldNum" sz="quarter" idx="12"/>
          </p:nvPr>
        </p:nvSpPr>
        <p:spPr/>
        <p:txBody>
          <a:bodyPr/>
          <a:lstStyle/>
          <a:p>
            <a:fld id="{66D10EDF-224A-5F49-A850-1727D7929342}" type="slidenum">
              <a:rPr lang="en-US" smtClean="0"/>
              <a:pPr/>
              <a:t>31</a:t>
            </a:fld>
            <a:endParaRPr lang="en-US"/>
          </a:p>
        </p:txBody>
      </p:sp>
      <p:sp>
        <p:nvSpPr>
          <p:cNvPr id="3" name="Title 1">
            <a:extLst>
              <a:ext uri="{FF2B5EF4-FFF2-40B4-BE49-F238E27FC236}">
                <a16:creationId xmlns:a16="http://schemas.microsoft.com/office/drawing/2014/main" id="{64DBCD4A-2966-1646-15FA-8DDF44901414}"/>
              </a:ext>
            </a:extLst>
          </p:cNvPr>
          <p:cNvSpPr txBox="1">
            <a:spLocks/>
          </p:cNvSpPr>
          <p:nvPr/>
        </p:nvSpPr>
        <p:spPr>
          <a:xfrm>
            <a:off x="762000" y="2857500"/>
            <a:ext cx="7620000" cy="1143000"/>
          </a:xfrm>
          <a:prstGeom prst="rect">
            <a:avLst/>
          </a:prstGeom>
        </p:spPr>
        <p:txBody>
          <a:bodyPr anchor="ctr"/>
          <a:lstStyle>
            <a:lvl1pPr algn="r" rtl="0" eaLnBrk="1" fontAlgn="base" hangingPunct="1">
              <a:spcBef>
                <a:spcPct val="0"/>
              </a:spcBef>
              <a:spcAft>
                <a:spcPct val="0"/>
              </a:spcAft>
              <a:defRPr sz="1800" b="1">
                <a:solidFill>
                  <a:schemeClr val="bg1"/>
                </a:solidFill>
                <a:latin typeface="+mj-lt"/>
                <a:ea typeface="+mj-ea"/>
                <a:cs typeface="+mj-cs"/>
              </a:defRPr>
            </a:lvl1pPr>
            <a:lvl2pPr algn="r" rtl="0" eaLnBrk="1" fontAlgn="base" hangingPunct="1">
              <a:spcBef>
                <a:spcPct val="0"/>
              </a:spcBef>
              <a:spcAft>
                <a:spcPct val="0"/>
              </a:spcAft>
              <a:defRPr sz="1800" b="1">
                <a:solidFill>
                  <a:schemeClr val="bg1"/>
                </a:solidFill>
                <a:latin typeface="Arial" charset="0"/>
              </a:defRPr>
            </a:lvl2pPr>
            <a:lvl3pPr algn="r" rtl="0" eaLnBrk="1" fontAlgn="base" hangingPunct="1">
              <a:spcBef>
                <a:spcPct val="0"/>
              </a:spcBef>
              <a:spcAft>
                <a:spcPct val="0"/>
              </a:spcAft>
              <a:defRPr sz="1800" b="1">
                <a:solidFill>
                  <a:schemeClr val="bg1"/>
                </a:solidFill>
                <a:latin typeface="Arial" charset="0"/>
              </a:defRPr>
            </a:lvl3pPr>
            <a:lvl4pPr algn="r" rtl="0" eaLnBrk="1" fontAlgn="base" hangingPunct="1">
              <a:spcBef>
                <a:spcPct val="0"/>
              </a:spcBef>
              <a:spcAft>
                <a:spcPct val="0"/>
              </a:spcAft>
              <a:defRPr sz="1800" b="1">
                <a:solidFill>
                  <a:schemeClr val="bg1"/>
                </a:solidFill>
                <a:latin typeface="Arial" charset="0"/>
              </a:defRPr>
            </a:lvl4pPr>
            <a:lvl5pPr algn="r" rtl="0" eaLnBrk="1" fontAlgn="base" hangingPunct="1">
              <a:spcBef>
                <a:spcPct val="0"/>
              </a:spcBef>
              <a:spcAft>
                <a:spcPct val="0"/>
              </a:spcAft>
              <a:defRPr sz="1800" b="1">
                <a:solidFill>
                  <a:schemeClr val="bg1"/>
                </a:solidFill>
                <a:latin typeface="Arial" charset="0"/>
              </a:defRPr>
            </a:lvl5pPr>
            <a:lvl6pPr marL="257175" algn="r" rtl="0" eaLnBrk="1" fontAlgn="base" hangingPunct="1">
              <a:spcBef>
                <a:spcPct val="0"/>
              </a:spcBef>
              <a:spcAft>
                <a:spcPct val="0"/>
              </a:spcAft>
              <a:defRPr sz="1800" b="1">
                <a:solidFill>
                  <a:schemeClr val="bg1"/>
                </a:solidFill>
                <a:latin typeface="Arial" charset="0"/>
              </a:defRPr>
            </a:lvl6pPr>
            <a:lvl7pPr marL="514350" algn="r" rtl="0" eaLnBrk="1" fontAlgn="base" hangingPunct="1">
              <a:spcBef>
                <a:spcPct val="0"/>
              </a:spcBef>
              <a:spcAft>
                <a:spcPct val="0"/>
              </a:spcAft>
              <a:defRPr sz="1800" b="1">
                <a:solidFill>
                  <a:schemeClr val="bg1"/>
                </a:solidFill>
                <a:latin typeface="Arial" charset="0"/>
              </a:defRPr>
            </a:lvl7pPr>
            <a:lvl8pPr marL="771525" algn="r" rtl="0" eaLnBrk="1" fontAlgn="base" hangingPunct="1">
              <a:spcBef>
                <a:spcPct val="0"/>
              </a:spcBef>
              <a:spcAft>
                <a:spcPct val="0"/>
              </a:spcAft>
              <a:defRPr sz="1800" b="1">
                <a:solidFill>
                  <a:schemeClr val="bg1"/>
                </a:solidFill>
                <a:latin typeface="Arial" charset="0"/>
              </a:defRPr>
            </a:lvl8pPr>
            <a:lvl9pPr marL="1028700" algn="r" rtl="0" eaLnBrk="1" fontAlgn="base" hangingPunct="1">
              <a:spcBef>
                <a:spcPct val="0"/>
              </a:spcBef>
              <a:spcAft>
                <a:spcPct val="0"/>
              </a:spcAft>
              <a:defRPr sz="1800" b="1">
                <a:solidFill>
                  <a:schemeClr val="bg1"/>
                </a:solidFill>
                <a:latin typeface="Arial" charset="0"/>
              </a:defRPr>
            </a:lvl9pPr>
          </a:lstStyle>
          <a:p>
            <a:pPr algn="ctr"/>
            <a:r>
              <a:rPr lang="en-US" sz="2400" kern="0">
                <a:solidFill>
                  <a:schemeClr val="tx1"/>
                </a:solidFill>
              </a:rPr>
              <a:t>Questions?</a:t>
            </a:r>
          </a:p>
        </p:txBody>
      </p:sp>
      <p:pic>
        <p:nvPicPr>
          <p:cNvPr id="4" name="Picture 3">
            <a:extLst>
              <a:ext uri="{FF2B5EF4-FFF2-40B4-BE49-F238E27FC236}">
                <a16:creationId xmlns:a16="http://schemas.microsoft.com/office/drawing/2014/main" id="{74C86DC2-139F-ED7A-363C-2CF61EFF44D9}"/>
              </a:ext>
            </a:extLst>
          </p:cNvPr>
          <p:cNvPicPr>
            <a:picLocks noChangeAspect="1"/>
          </p:cNvPicPr>
          <p:nvPr/>
        </p:nvPicPr>
        <p:blipFill>
          <a:blip r:embed="rId2"/>
          <a:stretch>
            <a:fillRect/>
          </a:stretch>
        </p:blipFill>
        <p:spPr>
          <a:xfrm>
            <a:off x="3838216" y="3743779"/>
            <a:ext cx="1467567" cy="2219788"/>
          </a:xfrm>
          <a:prstGeom prst="rect">
            <a:avLst/>
          </a:prstGeom>
        </p:spPr>
      </p:pic>
      <p:pic>
        <p:nvPicPr>
          <p:cNvPr id="5" name="Picture 4" descr="A duckling sleeping on a log in water&#10;&#10;Description automatically generated">
            <a:extLst>
              <a:ext uri="{FF2B5EF4-FFF2-40B4-BE49-F238E27FC236}">
                <a16:creationId xmlns:a16="http://schemas.microsoft.com/office/drawing/2014/main" id="{12939BFC-E678-A980-46F1-566B80CB3AD6}"/>
              </a:ext>
            </a:extLst>
          </p:cNvPr>
          <p:cNvPicPr>
            <a:picLocks noChangeAspect="1"/>
          </p:cNvPicPr>
          <p:nvPr/>
        </p:nvPicPr>
        <p:blipFill>
          <a:blip r:embed="rId3"/>
          <a:stretch>
            <a:fillRect/>
          </a:stretch>
        </p:blipFill>
        <p:spPr>
          <a:xfrm>
            <a:off x="761668" y="3692397"/>
            <a:ext cx="2560534" cy="2319831"/>
          </a:xfrm>
          <a:prstGeom prst="rect">
            <a:avLst/>
          </a:prstGeom>
        </p:spPr>
      </p:pic>
      <p:pic>
        <p:nvPicPr>
          <p:cNvPr id="6" name="Picture 5" descr="A person in sheep garment with a duck head&#10;&#10;Description automatically generated">
            <a:extLst>
              <a:ext uri="{FF2B5EF4-FFF2-40B4-BE49-F238E27FC236}">
                <a16:creationId xmlns:a16="http://schemas.microsoft.com/office/drawing/2014/main" id="{7C291839-1A46-31DA-43FC-7B36AF054D80}"/>
              </a:ext>
            </a:extLst>
          </p:cNvPr>
          <p:cNvPicPr>
            <a:picLocks noChangeAspect="1"/>
          </p:cNvPicPr>
          <p:nvPr/>
        </p:nvPicPr>
        <p:blipFill>
          <a:blip r:embed="rId4"/>
          <a:stretch>
            <a:fillRect/>
          </a:stretch>
        </p:blipFill>
        <p:spPr>
          <a:xfrm>
            <a:off x="5816798" y="3600571"/>
            <a:ext cx="2870180" cy="2508318"/>
          </a:xfrm>
          <a:prstGeom prst="rect">
            <a:avLst/>
          </a:prstGeom>
        </p:spPr>
      </p:pic>
      <p:pic>
        <p:nvPicPr>
          <p:cNvPr id="7" name="Picture 6" descr="A duck flying in the air&#10;&#10;Description automatically generated">
            <a:extLst>
              <a:ext uri="{FF2B5EF4-FFF2-40B4-BE49-F238E27FC236}">
                <a16:creationId xmlns:a16="http://schemas.microsoft.com/office/drawing/2014/main" id="{D456AA0F-8CA7-0459-C77D-9B1E15A14722}"/>
              </a:ext>
            </a:extLst>
          </p:cNvPr>
          <p:cNvPicPr>
            <a:picLocks noChangeAspect="1"/>
          </p:cNvPicPr>
          <p:nvPr/>
        </p:nvPicPr>
        <p:blipFill>
          <a:blip r:embed="rId5"/>
          <a:stretch>
            <a:fillRect/>
          </a:stretch>
        </p:blipFill>
        <p:spPr>
          <a:xfrm>
            <a:off x="1430198" y="1014925"/>
            <a:ext cx="2533212" cy="2102348"/>
          </a:xfrm>
          <a:prstGeom prst="rect">
            <a:avLst/>
          </a:prstGeom>
        </p:spPr>
      </p:pic>
      <p:pic>
        <p:nvPicPr>
          <p:cNvPr id="8" name="Picture 7" descr="A close up of a duckling&#10;&#10;Description automatically generated">
            <a:extLst>
              <a:ext uri="{FF2B5EF4-FFF2-40B4-BE49-F238E27FC236}">
                <a16:creationId xmlns:a16="http://schemas.microsoft.com/office/drawing/2014/main" id="{2D5C8100-63B9-3736-D765-C25BC67D5A16}"/>
              </a:ext>
            </a:extLst>
          </p:cNvPr>
          <p:cNvPicPr>
            <a:picLocks noChangeAspect="1"/>
          </p:cNvPicPr>
          <p:nvPr/>
        </p:nvPicPr>
        <p:blipFill>
          <a:blip r:embed="rId6"/>
          <a:stretch>
            <a:fillRect/>
          </a:stretch>
        </p:blipFill>
        <p:spPr>
          <a:xfrm>
            <a:off x="5582205" y="1014924"/>
            <a:ext cx="2691747" cy="2126513"/>
          </a:xfrm>
          <a:prstGeom prst="rect">
            <a:avLst/>
          </a:prstGeom>
        </p:spPr>
      </p:pic>
    </p:spTree>
    <p:extLst>
      <p:ext uri="{BB962C8B-B14F-4D97-AF65-F5344CB8AC3E}">
        <p14:creationId xmlns:p14="http://schemas.microsoft.com/office/powerpoint/2010/main" val="1455733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F5466D-59A5-3DB5-FBE9-A9B04F18F14E}"/>
              </a:ext>
            </a:extLst>
          </p:cNvPr>
          <p:cNvSpPr>
            <a:spLocks noGrp="1"/>
          </p:cNvSpPr>
          <p:nvPr>
            <p:ph type="title"/>
          </p:nvPr>
        </p:nvSpPr>
        <p:spPr>
          <a:xfrm>
            <a:off x="2286000" y="0"/>
            <a:ext cx="6553200" cy="762000"/>
          </a:xfrm>
        </p:spPr>
        <p:txBody>
          <a:bodyPr/>
          <a:lstStyle/>
          <a:p>
            <a:r>
              <a:rPr lang="en-US">
                <a:cs typeface="Arial"/>
              </a:rPr>
              <a:t>Convenient Math</a:t>
            </a:r>
          </a:p>
        </p:txBody>
      </p:sp>
      <p:sp>
        <p:nvSpPr>
          <p:cNvPr id="9" name="Content Placeholder 2">
            <a:extLst>
              <a:ext uri="{FF2B5EF4-FFF2-40B4-BE49-F238E27FC236}">
                <a16:creationId xmlns:a16="http://schemas.microsoft.com/office/drawing/2014/main" id="{6BE5E974-A665-2DFA-0631-E0BA40D20DAE}"/>
              </a:ext>
            </a:extLst>
          </p:cNvPr>
          <p:cNvSpPr>
            <a:spLocks noGrp="1"/>
          </p:cNvSpPr>
          <p:nvPr>
            <p:ph idx="1"/>
          </p:nvPr>
        </p:nvSpPr>
        <p:spPr>
          <a:xfrm>
            <a:off x="762000" y="1295400"/>
            <a:ext cx="7924800" cy="4800600"/>
          </a:xfrm>
        </p:spPr>
        <p:txBody>
          <a:bodyPr/>
          <a:lstStyle/>
          <a:p>
            <a:pPr marL="192405" indent="-192405"/>
            <a:r>
              <a:rPr lang="en-US">
                <a:cs typeface="Arial"/>
              </a:rPr>
              <a:t>Thanks, Copilot</a:t>
            </a:r>
          </a:p>
        </p:txBody>
      </p:sp>
      <p:sp>
        <p:nvSpPr>
          <p:cNvPr id="2" name="Slide Number Placeholder 1">
            <a:extLst>
              <a:ext uri="{FF2B5EF4-FFF2-40B4-BE49-F238E27FC236}">
                <a16:creationId xmlns:a16="http://schemas.microsoft.com/office/drawing/2014/main" id="{460C12B7-1D37-C0E2-82E1-DA59B811C7E6}"/>
              </a:ext>
            </a:extLst>
          </p:cNvPr>
          <p:cNvSpPr>
            <a:spLocks noGrp="1"/>
          </p:cNvSpPr>
          <p:nvPr>
            <p:ph type="sldNum" sz="quarter" idx="12"/>
          </p:nvPr>
        </p:nvSpPr>
        <p:spPr>
          <a:xfrm>
            <a:off x="6553200" y="6245225"/>
            <a:ext cx="2133600" cy="476250"/>
          </a:xfrm>
        </p:spPr>
        <p:txBody>
          <a:bodyPr wrap="square" anchor="t">
            <a:normAutofit/>
          </a:bodyPr>
          <a:lstStyle/>
          <a:p>
            <a:pPr>
              <a:spcAft>
                <a:spcPts val="600"/>
              </a:spcAft>
            </a:pPr>
            <a:fld id="{66D10EDF-224A-5F49-A850-1727D7929342}" type="slidenum">
              <a:rPr lang="en-US" smtClean="0"/>
              <a:pPr>
                <a:spcAft>
                  <a:spcPts val="600"/>
                </a:spcAft>
              </a:pPr>
              <a:t>32</a:t>
            </a:fld>
            <a:endParaRPr lang="en-US"/>
          </a:p>
        </p:txBody>
      </p:sp>
      <p:pic>
        <p:nvPicPr>
          <p:cNvPr id="4" name="Picture 3" descr="A screenshot of a black and white text&#10;&#10;Description automatically generated">
            <a:extLst>
              <a:ext uri="{FF2B5EF4-FFF2-40B4-BE49-F238E27FC236}">
                <a16:creationId xmlns:a16="http://schemas.microsoft.com/office/drawing/2014/main" id="{A9523F79-D96B-E97B-15AC-26FC149F8967}"/>
              </a:ext>
            </a:extLst>
          </p:cNvPr>
          <p:cNvPicPr>
            <a:picLocks noChangeAspect="1"/>
          </p:cNvPicPr>
          <p:nvPr/>
        </p:nvPicPr>
        <p:blipFill>
          <a:blip r:embed="rId2"/>
          <a:stretch>
            <a:fillRect/>
          </a:stretch>
        </p:blipFill>
        <p:spPr>
          <a:xfrm>
            <a:off x="1572937" y="2028560"/>
            <a:ext cx="6045316" cy="3870476"/>
          </a:xfrm>
          <a:prstGeom prst="rect">
            <a:avLst/>
          </a:prstGeom>
        </p:spPr>
      </p:pic>
    </p:spTree>
    <p:extLst>
      <p:ext uri="{BB962C8B-B14F-4D97-AF65-F5344CB8AC3E}">
        <p14:creationId xmlns:p14="http://schemas.microsoft.com/office/powerpoint/2010/main" val="3830040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0E006-1530-5AF1-B75B-9B61810AFAC9}"/>
              </a:ext>
            </a:extLst>
          </p:cNvPr>
          <p:cNvSpPr>
            <a:spLocks noGrp="1"/>
          </p:cNvSpPr>
          <p:nvPr>
            <p:ph type="title"/>
          </p:nvPr>
        </p:nvSpPr>
        <p:spPr/>
        <p:txBody>
          <a:bodyPr/>
          <a:lstStyle/>
          <a:p>
            <a:r>
              <a:rPr lang="en-US"/>
              <a:t>Background</a:t>
            </a:r>
          </a:p>
        </p:txBody>
      </p:sp>
      <p:sp>
        <p:nvSpPr>
          <p:cNvPr id="3" name="Content Placeholder 2">
            <a:extLst>
              <a:ext uri="{FF2B5EF4-FFF2-40B4-BE49-F238E27FC236}">
                <a16:creationId xmlns:a16="http://schemas.microsoft.com/office/drawing/2014/main" id="{66BE4ED1-784A-C571-F0B2-5859E1A6891A}"/>
              </a:ext>
            </a:extLst>
          </p:cNvPr>
          <p:cNvSpPr>
            <a:spLocks noGrp="1"/>
          </p:cNvSpPr>
          <p:nvPr>
            <p:ph idx="1"/>
          </p:nvPr>
        </p:nvSpPr>
        <p:spPr/>
        <p:txBody>
          <a:bodyPr/>
          <a:lstStyle/>
          <a:p>
            <a:pPr marL="192405" indent="-192405">
              <a:buFont typeface="Arial"/>
              <a:buChar char="•"/>
            </a:pPr>
            <a:r>
              <a:rPr lang="en-US" dirty="0">
                <a:cs typeface="Arial"/>
              </a:rPr>
              <a:t>Data centers are currently responsible for 2% of global energy consumption, however estimates point to 9% by end of the decade.</a:t>
            </a:r>
          </a:p>
          <a:p>
            <a:pPr marL="192405" indent="-192405">
              <a:buFont typeface="Arial"/>
              <a:buChar char="•"/>
            </a:pPr>
            <a:r>
              <a:rPr lang="en-US" dirty="0">
                <a:ea typeface="+mn-lt"/>
                <a:cs typeface="+mn-lt"/>
              </a:rPr>
              <a:t>A single generative AI prompt consumes </a:t>
            </a:r>
            <a:r>
              <a:rPr lang="en-US" b="1" dirty="0">
                <a:ea typeface="+mn-lt"/>
                <a:cs typeface="+mn-lt"/>
              </a:rPr>
              <a:t>10–100x more electricity</a:t>
            </a:r>
            <a:r>
              <a:rPr lang="en-US" dirty="0">
                <a:ea typeface="+mn-lt"/>
                <a:cs typeface="+mn-lt"/>
              </a:rPr>
              <a:t> than a typical internet search.</a:t>
            </a:r>
            <a:endParaRPr lang="en-US" dirty="0">
              <a:cs typeface="Arial"/>
            </a:endParaRPr>
          </a:p>
          <a:p>
            <a:pPr marL="192405" indent="-192405">
              <a:buFont typeface="Arial"/>
              <a:buChar char="•"/>
            </a:pPr>
            <a:r>
              <a:rPr lang="en-US" dirty="0">
                <a:ea typeface="+mn-lt"/>
                <a:cs typeface="+mn-lt"/>
              </a:rPr>
              <a:t>If 5% of daily internet searches used generative AI, it would require:</a:t>
            </a:r>
            <a:endParaRPr lang="en-US" dirty="0">
              <a:cs typeface="Arial"/>
            </a:endParaRPr>
          </a:p>
          <a:p>
            <a:pPr marL="0" indent="0">
              <a:buNone/>
            </a:pPr>
            <a:r>
              <a:rPr lang="en-US" b="1" dirty="0">
                <a:ea typeface="+mn-lt"/>
                <a:cs typeface="+mn-lt"/>
              </a:rPr>
              <a:t>-20,000 servers</a:t>
            </a:r>
            <a:r>
              <a:rPr lang="en-US" dirty="0">
                <a:ea typeface="+mn-lt"/>
                <a:cs typeface="+mn-lt"/>
              </a:rPr>
              <a:t> (8 specialized GPU cores each).</a:t>
            </a:r>
            <a:endParaRPr lang="en-US" dirty="0">
              <a:cs typeface="Arial"/>
            </a:endParaRPr>
          </a:p>
          <a:p>
            <a:pPr marL="0" indent="0">
              <a:buNone/>
            </a:pPr>
            <a:r>
              <a:rPr lang="en-US" dirty="0">
                <a:ea typeface="+mn-lt"/>
                <a:cs typeface="+mn-lt"/>
              </a:rPr>
              <a:t>-Servers consuming </a:t>
            </a:r>
            <a:r>
              <a:rPr lang="en-US" b="1" dirty="0">
                <a:ea typeface="+mn-lt"/>
                <a:cs typeface="+mn-lt"/>
              </a:rPr>
              <a:t>6.5 kW each</a:t>
            </a:r>
            <a:r>
              <a:rPr lang="en-US" dirty="0">
                <a:ea typeface="+mn-lt"/>
                <a:cs typeface="+mn-lt"/>
              </a:rPr>
              <a:t> on average.</a:t>
            </a:r>
            <a:endParaRPr lang="en-US" dirty="0">
              <a:cs typeface="Arial"/>
            </a:endParaRPr>
          </a:p>
          <a:p>
            <a:pPr marL="192405" indent="-192405">
              <a:buFont typeface="Arial"/>
              <a:buChar char="•"/>
            </a:pPr>
            <a:r>
              <a:rPr lang="en-US" dirty="0">
                <a:ea typeface="+mn-lt"/>
                <a:cs typeface="+mn-lt"/>
              </a:rPr>
              <a:t>Total estimated electricity usage:</a:t>
            </a:r>
            <a:endParaRPr lang="en-US" dirty="0">
              <a:cs typeface="Arial"/>
            </a:endParaRPr>
          </a:p>
          <a:p>
            <a:pPr marL="0" indent="0">
              <a:buNone/>
            </a:pPr>
            <a:r>
              <a:rPr lang="en-US" b="1" dirty="0">
                <a:ea typeface="+mn-lt"/>
                <a:cs typeface="+mn-lt"/>
              </a:rPr>
              <a:t>-3.12 GWh daily</a:t>
            </a:r>
            <a:r>
              <a:rPr lang="en-US" dirty="0">
                <a:ea typeface="+mn-lt"/>
                <a:cs typeface="+mn-lt"/>
              </a:rPr>
              <a:t> / </a:t>
            </a:r>
            <a:r>
              <a:rPr lang="en-US" b="1" dirty="0">
                <a:ea typeface="+mn-lt"/>
                <a:cs typeface="+mn-lt"/>
              </a:rPr>
              <a:t>1.14 TWh annually</a:t>
            </a:r>
            <a:r>
              <a:rPr lang="en-US" dirty="0">
                <a:ea typeface="+mn-lt"/>
                <a:cs typeface="+mn-lt"/>
              </a:rPr>
              <a:t> (equivalent to powering ~108,450 US households annually).</a:t>
            </a:r>
            <a:endParaRPr lang="en-US" dirty="0">
              <a:cs typeface="Arial"/>
            </a:endParaRPr>
          </a:p>
          <a:p>
            <a:pPr marL="192405" indent="-192405">
              <a:buFont typeface="Arial"/>
              <a:buChar char="•"/>
            </a:pPr>
            <a:r>
              <a:rPr lang="en-US" dirty="0">
                <a:cs typeface="Arial"/>
              </a:rPr>
              <a:t>Currently about 3,000 data centers in the United States</a:t>
            </a:r>
          </a:p>
          <a:p>
            <a:pPr marL="192405" indent="-192405">
              <a:buFont typeface="Arial"/>
              <a:buChar char="•"/>
            </a:pPr>
            <a:r>
              <a:rPr lang="en-US" dirty="0">
                <a:cs typeface="Arial"/>
              </a:rPr>
              <a:t>Overview of Data Sources:</a:t>
            </a:r>
          </a:p>
          <a:p>
            <a:pPr marL="0" indent="0">
              <a:buNone/>
            </a:pPr>
            <a:r>
              <a:rPr lang="en-US" dirty="0">
                <a:cs typeface="Arial"/>
              </a:rPr>
              <a:t>-PUDL data</a:t>
            </a:r>
          </a:p>
          <a:p>
            <a:pPr marL="0" indent="0">
              <a:buNone/>
            </a:pPr>
            <a:r>
              <a:rPr lang="en-US" dirty="0">
                <a:cs typeface="Arial"/>
              </a:rPr>
              <a:t>-</a:t>
            </a:r>
            <a:r>
              <a:rPr lang="en-US" dirty="0" err="1">
                <a:cs typeface="Arial"/>
              </a:rPr>
              <a:t>Datasette</a:t>
            </a:r>
            <a:endParaRPr lang="en-US" dirty="0">
              <a:cs typeface="Arial"/>
            </a:endParaRPr>
          </a:p>
          <a:p>
            <a:pPr marL="0" indent="0">
              <a:buNone/>
            </a:pPr>
            <a:r>
              <a:rPr lang="en-US" dirty="0">
                <a:cs typeface="Arial"/>
              </a:rPr>
              <a:t>-Kaggle</a:t>
            </a:r>
          </a:p>
          <a:p>
            <a:pPr marL="0" indent="0">
              <a:buNone/>
            </a:pPr>
            <a:r>
              <a:rPr lang="en-US" dirty="0">
                <a:cs typeface="Arial"/>
              </a:rPr>
              <a:t>-Google Trends</a:t>
            </a:r>
          </a:p>
        </p:txBody>
      </p:sp>
      <p:sp>
        <p:nvSpPr>
          <p:cNvPr id="4" name="Slide Number Placeholder 3">
            <a:extLst>
              <a:ext uri="{FF2B5EF4-FFF2-40B4-BE49-F238E27FC236}">
                <a16:creationId xmlns:a16="http://schemas.microsoft.com/office/drawing/2014/main" id="{3051EE2D-AB29-F250-B04E-3C59A7B01B44}"/>
              </a:ext>
            </a:extLst>
          </p:cNvPr>
          <p:cNvSpPr>
            <a:spLocks noGrp="1"/>
          </p:cNvSpPr>
          <p:nvPr>
            <p:ph type="sldNum" sz="quarter" idx="12"/>
          </p:nvPr>
        </p:nvSpPr>
        <p:spPr/>
        <p:txBody>
          <a:bodyPr/>
          <a:lstStyle/>
          <a:p>
            <a:fld id="{97532FD7-F9E5-1545-8A05-4A5103D12954}" type="slidenum">
              <a:rPr lang="en-US" smtClean="0"/>
              <a:pPr/>
              <a:t>4</a:t>
            </a:fld>
            <a:endParaRPr lang="en-US"/>
          </a:p>
        </p:txBody>
      </p:sp>
    </p:spTree>
    <p:extLst>
      <p:ext uri="{BB962C8B-B14F-4D97-AF65-F5344CB8AC3E}">
        <p14:creationId xmlns:p14="http://schemas.microsoft.com/office/powerpoint/2010/main" val="48376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D732F-6610-A8EC-1E08-205E2B0CE20B}"/>
              </a:ext>
            </a:extLst>
          </p:cNvPr>
          <p:cNvSpPr>
            <a:spLocks noGrp="1"/>
          </p:cNvSpPr>
          <p:nvPr>
            <p:ph type="title"/>
          </p:nvPr>
        </p:nvSpPr>
        <p:spPr/>
        <p:txBody>
          <a:bodyPr/>
          <a:lstStyle/>
          <a:p>
            <a:r>
              <a:rPr lang="en-US">
                <a:cs typeface="Arial"/>
              </a:rPr>
              <a:t>The Problem</a:t>
            </a:r>
          </a:p>
        </p:txBody>
      </p:sp>
      <p:sp>
        <p:nvSpPr>
          <p:cNvPr id="3" name="Content Placeholder 2">
            <a:extLst>
              <a:ext uri="{FF2B5EF4-FFF2-40B4-BE49-F238E27FC236}">
                <a16:creationId xmlns:a16="http://schemas.microsoft.com/office/drawing/2014/main" id="{C1215788-410A-F261-B4F0-3D1BF6F3D7C4}"/>
              </a:ext>
            </a:extLst>
          </p:cNvPr>
          <p:cNvSpPr>
            <a:spLocks noGrp="1"/>
          </p:cNvSpPr>
          <p:nvPr>
            <p:ph idx="1"/>
          </p:nvPr>
        </p:nvSpPr>
        <p:spPr>
          <a:xfrm>
            <a:off x="716050" y="1103312"/>
            <a:ext cx="7924800" cy="4800600"/>
          </a:xfrm>
        </p:spPr>
        <p:txBody>
          <a:bodyPr/>
          <a:lstStyle/>
          <a:p>
            <a:pPr marL="192405" indent="-192405">
              <a:buFont typeface="Calibri"/>
              <a:buChar char="-"/>
            </a:pPr>
            <a:r>
              <a:rPr lang="en-US" sz="1600">
                <a:cs typeface="Arial"/>
              </a:rPr>
              <a:t>Problem Statement/s</a:t>
            </a:r>
            <a:endParaRPr lang="en-US" sz="1600"/>
          </a:p>
          <a:p>
            <a:pPr marL="0" indent="0">
              <a:buNone/>
            </a:pPr>
            <a:r>
              <a:rPr lang="en-US" sz="1400">
                <a:cs typeface="Arial"/>
              </a:rPr>
              <a:t>Initial Problem Statement: </a:t>
            </a:r>
            <a:r>
              <a:rPr lang="en-US" sz="1400">
                <a:cs typeface="Times New Roman"/>
              </a:rPr>
              <a:t>Is generative AI usage leading to a significant and potentially unsustainable increase in energy consumption globally?</a:t>
            </a:r>
          </a:p>
          <a:p>
            <a:pPr marL="0" indent="0">
              <a:buNone/>
            </a:pPr>
            <a:r>
              <a:rPr lang="en-US" sz="1400">
                <a:cs typeface="Arial"/>
              </a:rPr>
              <a:t>Revised Problem Statement: </a:t>
            </a:r>
            <a:r>
              <a:rPr lang="en-US" sz="1400">
                <a:ea typeface="+mn-lt"/>
                <a:cs typeface="+mn-lt"/>
              </a:rPr>
              <a:t>Is the increase in energy consumption generated from AI usage outpacing green energy production?</a:t>
            </a:r>
          </a:p>
          <a:p>
            <a:pPr marL="192405" indent="-192405">
              <a:buFont typeface="Calibri"/>
              <a:buChar char="-"/>
            </a:pPr>
            <a:r>
              <a:rPr lang="en-US" sz="1600">
                <a:cs typeface="Arial"/>
              </a:rPr>
              <a:t>Assumptions</a:t>
            </a:r>
          </a:p>
          <a:p>
            <a:pPr marL="0" marR="0" lvl="0" indent="0">
              <a:lnSpc>
                <a:spcPct val="115000"/>
              </a:lnSpc>
              <a:buNone/>
            </a:pPr>
            <a:r>
              <a:rPr lang="en-US" sz="1400" kern="100">
                <a:effectLst/>
                <a:ea typeface="Aptos" panose="020B0004020202020204" pitchFamily="34" charset="0"/>
                <a:cs typeface="Times New Roman"/>
              </a:rPr>
              <a:t>Most energy generated is used within state lines </a:t>
            </a:r>
          </a:p>
          <a:p>
            <a:pPr marL="0" marR="0" lvl="0" indent="0">
              <a:lnSpc>
                <a:spcPct val="115000"/>
              </a:lnSpc>
              <a:buNone/>
            </a:pPr>
            <a:r>
              <a:rPr lang="en-US" sz="1400" kern="100">
                <a:effectLst/>
                <a:ea typeface="Aptos" panose="020B0004020202020204" pitchFamily="34" charset="0"/>
                <a:cs typeface="Times New Roman"/>
              </a:rPr>
              <a:t>Only considering AI usage in the U.S.</a:t>
            </a:r>
          </a:p>
          <a:p>
            <a:pPr marL="0" marR="0" lvl="0" indent="0">
              <a:lnSpc>
                <a:spcPct val="115000"/>
              </a:lnSpc>
              <a:spcAft>
                <a:spcPts val="800"/>
              </a:spcAft>
              <a:buNone/>
            </a:pPr>
            <a:r>
              <a:rPr lang="en-US" sz="1400" kern="100">
                <a:effectLst/>
                <a:ea typeface="Aptos" panose="020B0004020202020204" pitchFamily="34" charset="0"/>
                <a:cs typeface="Times New Roman"/>
              </a:rPr>
              <a:t>Energy for Generative AI is used at the data centers we identified no matter where the query is from.</a:t>
            </a:r>
            <a:endParaRPr lang="en-US" sz="1400">
              <a:cs typeface="Times New Roman"/>
            </a:endParaRPr>
          </a:p>
          <a:p>
            <a:pPr marL="192405" indent="-192405">
              <a:buFont typeface="Calibri"/>
              <a:buChar char="-"/>
            </a:pPr>
            <a:r>
              <a:rPr lang="en-US" sz="1600">
                <a:cs typeface="Arial"/>
              </a:rPr>
              <a:t>Methodology</a:t>
            </a:r>
          </a:p>
          <a:p>
            <a:pPr marL="0" indent="0">
              <a:buNone/>
            </a:pPr>
            <a:r>
              <a:rPr lang="en-US" sz="1400">
                <a:cs typeface="Arial"/>
              </a:rPr>
              <a:t>How do we blend all these datasets to gain insight on impact of generative ai on power consumption.</a:t>
            </a:r>
          </a:p>
          <a:p>
            <a:pPr marL="0" indent="0">
              <a:buNone/>
            </a:pPr>
            <a:r>
              <a:rPr lang="en-US" sz="1400">
                <a:cs typeface="Arial"/>
              </a:rPr>
              <a:t>Most efficient ways to analyze and display data.</a:t>
            </a:r>
          </a:p>
          <a:p>
            <a:pPr marL="0" indent="0">
              <a:buNone/>
            </a:pPr>
            <a:endParaRPr lang="en-US" sz="1400">
              <a:cs typeface="Arial"/>
            </a:endParaRPr>
          </a:p>
        </p:txBody>
      </p:sp>
      <p:sp>
        <p:nvSpPr>
          <p:cNvPr id="4" name="Slide Number Placeholder 3">
            <a:extLst>
              <a:ext uri="{FF2B5EF4-FFF2-40B4-BE49-F238E27FC236}">
                <a16:creationId xmlns:a16="http://schemas.microsoft.com/office/drawing/2014/main" id="{EEE38F9C-1F36-6C78-489B-0DBE5753F90D}"/>
              </a:ext>
            </a:extLst>
          </p:cNvPr>
          <p:cNvSpPr>
            <a:spLocks noGrp="1"/>
          </p:cNvSpPr>
          <p:nvPr>
            <p:ph type="sldNum" sz="quarter" idx="12"/>
          </p:nvPr>
        </p:nvSpPr>
        <p:spPr/>
        <p:txBody>
          <a:bodyPr/>
          <a:lstStyle/>
          <a:p>
            <a:fld id="{97532FD7-F9E5-1545-8A05-4A5103D12954}" type="slidenum">
              <a:rPr lang="en-US" smtClean="0"/>
              <a:pPr/>
              <a:t>5</a:t>
            </a:fld>
            <a:endParaRPr lang="en-US"/>
          </a:p>
        </p:txBody>
      </p:sp>
      <p:pic>
        <p:nvPicPr>
          <p:cNvPr id="5" name="Picture 4">
            <a:extLst>
              <a:ext uri="{FF2B5EF4-FFF2-40B4-BE49-F238E27FC236}">
                <a16:creationId xmlns:a16="http://schemas.microsoft.com/office/drawing/2014/main" id="{15A47E45-A774-1980-B4DE-306FE0BFA66A}"/>
              </a:ext>
            </a:extLst>
          </p:cNvPr>
          <p:cNvPicPr>
            <a:picLocks noChangeAspect="1"/>
          </p:cNvPicPr>
          <p:nvPr/>
        </p:nvPicPr>
        <p:blipFill>
          <a:blip r:embed="rId2"/>
          <a:stretch>
            <a:fillRect/>
          </a:stretch>
        </p:blipFill>
        <p:spPr>
          <a:xfrm>
            <a:off x="6713148" y="4776797"/>
            <a:ext cx="1973652" cy="1032628"/>
          </a:xfrm>
          <a:prstGeom prst="rect">
            <a:avLst/>
          </a:prstGeom>
        </p:spPr>
      </p:pic>
      <p:pic>
        <p:nvPicPr>
          <p:cNvPr id="6" name="Picture 5">
            <a:extLst>
              <a:ext uri="{FF2B5EF4-FFF2-40B4-BE49-F238E27FC236}">
                <a16:creationId xmlns:a16="http://schemas.microsoft.com/office/drawing/2014/main" id="{AE20A3AC-C378-0CFC-45FA-ECD5FA0AC898}"/>
              </a:ext>
            </a:extLst>
          </p:cNvPr>
          <p:cNvPicPr>
            <a:picLocks noChangeAspect="1"/>
          </p:cNvPicPr>
          <p:nvPr/>
        </p:nvPicPr>
        <p:blipFill>
          <a:blip r:embed="rId3"/>
          <a:stretch>
            <a:fillRect/>
          </a:stretch>
        </p:blipFill>
        <p:spPr>
          <a:xfrm>
            <a:off x="603609" y="4978469"/>
            <a:ext cx="2601798" cy="722375"/>
          </a:xfrm>
          <a:prstGeom prst="rect">
            <a:avLst/>
          </a:prstGeom>
        </p:spPr>
      </p:pic>
      <p:pic>
        <p:nvPicPr>
          <p:cNvPr id="7" name="Picture 6">
            <a:extLst>
              <a:ext uri="{FF2B5EF4-FFF2-40B4-BE49-F238E27FC236}">
                <a16:creationId xmlns:a16="http://schemas.microsoft.com/office/drawing/2014/main" id="{9A6BFD44-F982-1CF2-386F-A662615E8AF0}"/>
              </a:ext>
            </a:extLst>
          </p:cNvPr>
          <p:cNvPicPr>
            <a:picLocks noChangeAspect="1"/>
          </p:cNvPicPr>
          <p:nvPr/>
        </p:nvPicPr>
        <p:blipFill>
          <a:blip r:embed="rId4"/>
          <a:stretch>
            <a:fillRect/>
          </a:stretch>
        </p:blipFill>
        <p:spPr>
          <a:xfrm>
            <a:off x="3352836" y="5123342"/>
            <a:ext cx="1918529" cy="1079173"/>
          </a:xfrm>
          <a:prstGeom prst="rect">
            <a:avLst/>
          </a:prstGeom>
        </p:spPr>
      </p:pic>
      <p:pic>
        <p:nvPicPr>
          <p:cNvPr id="8" name="Picture 7">
            <a:extLst>
              <a:ext uri="{FF2B5EF4-FFF2-40B4-BE49-F238E27FC236}">
                <a16:creationId xmlns:a16="http://schemas.microsoft.com/office/drawing/2014/main" id="{C81C5E4C-BD9F-48AF-88D2-3C9497E53F55}"/>
              </a:ext>
            </a:extLst>
          </p:cNvPr>
          <p:cNvPicPr>
            <a:picLocks noChangeAspect="1"/>
          </p:cNvPicPr>
          <p:nvPr/>
        </p:nvPicPr>
        <p:blipFill>
          <a:blip r:embed="rId5"/>
          <a:stretch>
            <a:fillRect/>
          </a:stretch>
        </p:blipFill>
        <p:spPr>
          <a:xfrm>
            <a:off x="5258352" y="5354714"/>
            <a:ext cx="1697755" cy="645147"/>
          </a:xfrm>
          <a:prstGeom prst="rect">
            <a:avLst/>
          </a:prstGeom>
        </p:spPr>
      </p:pic>
      <p:pic>
        <p:nvPicPr>
          <p:cNvPr id="10" name="Picture 9" descr="A blue and purple text&#10;&#10;Description automatically generated">
            <a:extLst>
              <a:ext uri="{FF2B5EF4-FFF2-40B4-BE49-F238E27FC236}">
                <a16:creationId xmlns:a16="http://schemas.microsoft.com/office/drawing/2014/main" id="{B01569BC-C0CC-7044-A3BC-74AA5D3CBD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422" y="5889324"/>
            <a:ext cx="2761155" cy="505089"/>
          </a:xfrm>
          <a:prstGeom prst="rect">
            <a:avLst/>
          </a:prstGeom>
        </p:spPr>
      </p:pic>
    </p:spTree>
    <p:extLst>
      <p:ext uri="{BB962C8B-B14F-4D97-AF65-F5344CB8AC3E}">
        <p14:creationId xmlns:p14="http://schemas.microsoft.com/office/powerpoint/2010/main" val="1307004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5680-FA24-84E8-7E98-7CF6A263A96A}"/>
              </a:ext>
            </a:extLst>
          </p:cNvPr>
          <p:cNvSpPr>
            <a:spLocks noGrp="1"/>
          </p:cNvSpPr>
          <p:nvPr>
            <p:ph type="title"/>
          </p:nvPr>
        </p:nvSpPr>
        <p:spPr/>
        <p:txBody>
          <a:bodyPr/>
          <a:lstStyle/>
          <a:p>
            <a:r>
              <a:rPr lang="en-US"/>
              <a:t>PUDL Data</a:t>
            </a:r>
          </a:p>
        </p:txBody>
      </p:sp>
      <p:sp>
        <p:nvSpPr>
          <p:cNvPr id="3" name="Content Placeholder 2">
            <a:extLst>
              <a:ext uri="{FF2B5EF4-FFF2-40B4-BE49-F238E27FC236}">
                <a16:creationId xmlns:a16="http://schemas.microsoft.com/office/drawing/2014/main" id="{4A5C4FA5-6774-476F-3438-7A29E8496627}"/>
              </a:ext>
            </a:extLst>
          </p:cNvPr>
          <p:cNvSpPr>
            <a:spLocks noGrp="1"/>
          </p:cNvSpPr>
          <p:nvPr>
            <p:ph idx="1"/>
          </p:nvPr>
        </p:nvSpPr>
        <p:spPr/>
        <p:txBody>
          <a:bodyPr/>
          <a:lstStyle/>
          <a:p>
            <a:r>
              <a:rPr lang="en-US"/>
              <a:t>PUDL (Public Utility Data Liberation) is a data processing pipeline created by Catalyst Cooperative that cleans, integrates, and standardizes some of the most widely used public energy datasets in the US.</a:t>
            </a:r>
          </a:p>
          <a:p>
            <a:r>
              <a:rPr lang="en-US"/>
              <a:t>Very well documented approach and outputs.</a:t>
            </a:r>
          </a:p>
          <a:p>
            <a:r>
              <a:rPr lang="en-US"/>
              <a:t>Data Sources:</a:t>
            </a:r>
          </a:p>
          <a:p>
            <a:pPr lvl="1"/>
            <a:r>
              <a:rPr lang="en-US"/>
              <a:t>EIA Form 860 – Annual Electric Generator Report</a:t>
            </a:r>
          </a:p>
          <a:p>
            <a:pPr lvl="1"/>
            <a:r>
              <a:rPr lang="en-US"/>
              <a:t>EIA Form 861 – Annual Electric Power Industry Report</a:t>
            </a:r>
          </a:p>
          <a:p>
            <a:pPr lvl="1"/>
            <a:r>
              <a:rPr lang="en-US"/>
              <a:t>EIA Form 923 – Power Plant Operations Report</a:t>
            </a:r>
          </a:p>
          <a:p>
            <a:pPr lvl="1"/>
            <a:r>
              <a:rPr lang="en-US"/>
              <a:t>EPA Hourly Continuous Emission Monitoring System (CEMS)</a:t>
            </a:r>
          </a:p>
          <a:p>
            <a:pPr lvl="1"/>
            <a:r>
              <a:rPr lang="en-US"/>
              <a:t>FERC Form 1 – Annual Report of Major Electric Utilities</a:t>
            </a:r>
          </a:p>
          <a:p>
            <a:pPr lvl="1"/>
            <a:r>
              <a:rPr lang="en-US"/>
              <a:t>FERC Form 714 – Annual Electric Balancing Authority Area and Planning Area Report</a:t>
            </a:r>
          </a:p>
          <a:p>
            <a:pPr lvl="1"/>
            <a:r>
              <a:rPr lang="en-US"/>
              <a:t>Pipelines and Hazardous Materials Safety Administration (PHMSA) Annual Natural Gas Report</a:t>
            </a:r>
          </a:p>
          <a:p>
            <a:pPr lvl="1"/>
            <a:endParaRPr lang="en-US"/>
          </a:p>
        </p:txBody>
      </p:sp>
      <p:sp>
        <p:nvSpPr>
          <p:cNvPr id="4" name="Slide Number Placeholder 3">
            <a:extLst>
              <a:ext uri="{FF2B5EF4-FFF2-40B4-BE49-F238E27FC236}">
                <a16:creationId xmlns:a16="http://schemas.microsoft.com/office/drawing/2014/main" id="{524B137A-90C1-C3CE-34A4-63FCFB80E1C7}"/>
              </a:ext>
            </a:extLst>
          </p:cNvPr>
          <p:cNvSpPr>
            <a:spLocks noGrp="1"/>
          </p:cNvSpPr>
          <p:nvPr>
            <p:ph type="sldNum" sz="quarter" idx="12"/>
          </p:nvPr>
        </p:nvSpPr>
        <p:spPr/>
        <p:txBody>
          <a:bodyPr/>
          <a:lstStyle/>
          <a:p>
            <a:fld id="{97532FD7-F9E5-1545-8A05-4A5103D12954}" type="slidenum">
              <a:rPr lang="en-US" smtClean="0"/>
              <a:pPr/>
              <a:t>6</a:t>
            </a:fld>
            <a:endParaRPr lang="en-US"/>
          </a:p>
        </p:txBody>
      </p:sp>
    </p:spTree>
    <p:extLst>
      <p:ext uri="{BB962C8B-B14F-4D97-AF65-F5344CB8AC3E}">
        <p14:creationId xmlns:p14="http://schemas.microsoft.com/office/powerpoint/2010/main" val="2780152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1F7A-947C-02AB-536F-9795643B4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BC6E47-EA87-602C-F900-9280123D5336}"/>
              </a:ext>
            </a:extLst>
          </p:cNvPr>
          <p:cNvSpPr>
            <a:spLocks noGrp="1"/>
          </p:cNvSpPr>
          <p:nvPr>
            <p:ph type="title"/>
          </p:nvPr>
        </p:nvSpPr>
        <p:spPr/>
        <p:txBody>
          <a:bodyPr/>
          <a:lstStyle/>
          <a:p>
            <a:r>
              <a:rPr lang="en-US"/>
              <a:t>PUDL Data</a:t>
            </a:r>
          </a:p>
        </p:txBody>
      </p:sp>
      <p:sp>
        <p:nvSpPr>
          <p:cNvPr id="3" name="Content Placeholder 2">
            <a:extLst>
              <a:ext uri="{FF2B5EF4-FFF2-40B4-BE49-F238E27FC236}">
                <a16:creationId xmlns:a16="http://schemas.microsoft.com/office/drawing/2014/main" id="{18279210-28FF-964E-EE08-172379087AC0}"/>
              </a:ext>
            </a:extLst>
          </p:cNvPr>
          <p:cNvSpPr>
            <a:spLocks noGrp="1"/>
          </p:cNvSpPr>
          <p:nvPr>
            <p:ph idx="1"/>
          </p:nvPr>
        </p:nvSpPr>
        <p:spPr>
          <a:xfrm>
            <a:off x="762000" y="1295400"/>
            <a:ext cx="4398579" cy="4800600"/>
          </a:xfrm>
        </p:spPr>
        <p:txBody>
          <a:bodyPr/>
          <a:lstStyle/>
          <a:p>
            <a:r>
              <a:rPr lang="en-US"/>
              <a:t>Results Published On:</a:t>
            </a:r>
          </a:p>
          <a:p>
            <a:pPr lvl="1"/>
            <a:r>
              <a:rPr lang="en-US" err="1">
                <a:highlight>
                  <a:srgbClr val="FFFF00"/>
                </a:highlight>
              </a:rPr>
              <a:t>Datasette</a:t>
            </a:r>
            <a:endParaRPr lang="en-US">
              <a:highlight>
                <a:srgbClr val="FFFF00"/>
              </a:highlight>
            </a:endParaRPr>
          </a:p>
          <a:p>
            <a:pPr lvl="1"/>
            <a:r>
              <a:rPr lang="en-US">
                <a:highlight>
                  <a:srgbClr val="FFFF00"/>
                </a:highlight>
              </a:rPr>
              <a:t>Kaggle</a:t>
            </a:r>
          </a:p>
          <a:p>
            <a:pPr lvl="1"/>
            <a:r>
              <a:rPr lang="en-US"/>
              <a:t>AWS Open Data Registry</a:t>
            </a:r>
          </a:p>
          <a:p>
            <a:pPr lvl="1"/>
            <a:r>
              <a:rPr lang="en-US" err="1"/>
              <a:t>Zenodo</a:t>
            </a:r>
            <a:endParaRPr lang="en-US"/>
          </a:p>
          <a:p>
            <a:pPr lvl="1"/>
            <a:r>
              <a:rPr lang="en-US"/>
              <a:t>Catalyst Archives</a:t>
            </a:r>
          </a:p>
          <a:p>
            <a:r>
              <a:rPr lang="en-US"/>
              <a:t>Totals to 30.21 GB.</a:t>
            </a:r>
          </a:p>
        </p:txBody>
      </p:sp>
      <p:sp>
        <p:nvSpPr>
          <p:cNvPr id="4" name="Slide Number Placeholder 3">
            <a:extLst>
              <a:ext uri="{FF2B5EF4-FFF2-40B4-BE49-F238E27FC236}">
                <a16:creationId xmlns:a16="http://schemas.microsoft.com/office/drawing/2014/main" id="{39068B04-18CB-B982-C3C9-0212C6C433B5}"/>
              </a:ext>
            </a:extLst>
          </p:cNvPr>
          <p:cNvSpPr>
            <a:spLocks noGrp="1"/>
          </p:cNvSpPr>
          <p:nvPr>
            <p:ph type="sldNum" sz="quarter" idx="12"/>
          </p:nvPr>
        </p:nvSpPr>
        <p:spPr/>
        <p:txBody>
          <a:bodyPr/>
          <a:lstStyle/>
          <a:p>
            <a:fld id="{97532FD7-F9E5-1545-8A05-4A5103D12954}" type="slidenum">
              <a:rPr lang="en-US" smtClean="0"/>
              <a:pPr/>
              <a:t>7</a:t>
            </a:fld>
            <a:endParaRPr lang="en-US"/>
          </a:p>
        </p:txBody>
      </p:sp>
      <p:grpSp>
        <p:nvGrpSpPr>
          <p:cNvPr id="8" name="Group 7">
            <a:extLst>
              <a:ext uri="{FF2B5EF4-FFF2-40B4-BE49-F238E27FC236}">
                <a16:creationId xmlns:a16="http://schemas.microsoft.com/office/drawing/2014/main" id="{5736FA14-DE68-D467-AFBA-8773BA6D21FA}"/>
              </a:ext>
            </a:extLst>
          </p:cNvPr>
          <p:cNvGrpSpPr/>
          <p:nvPr/>
        </p:nvGrpSpPr>
        <p:grpSpPr>
          <a:xfrm>
            <a:off x="5650440" y="1168627"/>
            <a:ext cx="1805519" cy="4669971"/>
            <a:chOff x="7033681" y="1168627"/>
            <a:chExt cx="1805519" cy="4669971"/>
          </a:xfrm>
        </p:grpSpPr>
        <p:pic>
          <p:nvPicPr>
            <p:cNvPr id="6" name="Picture 5" descr="A screenshot of a computer&#10;&#10;Description automatically generated">
              <a:extLst>
                <a:ext uri="{FF2B5EF4-FFF2-40B4-BE49-F238E27FC236}">
                  <a16:creationId xmlns:a16="http://schemas.microsoft.com/office/drawing/2014/main" id="{33839BE3-D5B9-9756-42E7-E4A577884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681" y="1168627"/>
              <a:ext cx="1805519" cy="46699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5A568561-8CE2-545D-17D2-8303F5656CE8}"/>
                </a:ext>
              </a:extLst>
            </p:cNvPr>
            <p:cNvSpPr/>
            <p:nvPr/>
          </p:nvSpPr>
          <p:spPr>
            <a:xfrm>
              <a:off x="7033681" y="1392996"/>
              <a:ext cx="1174898" cy="22559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3682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0A6C-1EAC-07F2-4EFD-DDBD419FA58A}"/>
              </a:ext>
            </a:extLst>
          </p:cNvPr>
          <p:cNvSpPr>
            <a:spLocks noGrp="1"/>
          </p:cNvSpPr>
          <p:nvPr>
            <p:ph type="title"/>
          </p:nvPr>
        </p:nvSpPr>
        <p:spPr/>
        <p:txBody>
          <a:bodyPr/>
          <a:lstStyle/>
          <a:p>
            <a:r>
              <a:rPr lang="en-US" err="1"/>
              <a:t>Datasette</a:t>
            </a:r>
            <a:endParaRPr lang="en-US"/>
          </a:p>
        </p:txBody>
      </p:sp>
      <p:pic>
        <p:nvPicPr>
          <p:cNvPr id="6" name="Content Placeholder 5" descr="A screenshot of a computer&#10;&#10;Description automatically generated">
            <a:extLst>
              <a:ext uri="{FF2B5EF4-FFF2-40B4-BE49-F238E27FC236}">
                <a16:creationId xmlns:a16="http://schemas.microsoft.com/office/drawing/2014/main" id="{14BB3CC9-7697-8126-B9E3-96F887735D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913" y="1022706"/>
            <a:ext cx="6350873" cy="27930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C24BFDB7-03DE-2D49-B132-E6293C4CB636}"/>
              </a:ext>
            </a:extLst>
          </p:cNvPr>
          <p:cNvSpPr>
            <a:spLocks noGrp="1"/>
          </p:cNvSpPr>
          <p:nvPr>
            <p:ph type="sldNum" sz="quarter" idx="12"/>
          </p:nvPr>
        </p:nvSpPr>
        <p:spPr/>
        <p:txBody>
          <a:bodyPr/>
          <a:lstStyle/>
          <a:p>
            <a:fld id="{97532FD7-F9E5-1545-8A05-4A5103D12954}" type="slidenum">
              <a:rPr lang="en-US" smtClean="0"/>
              <a:pPr/>
              <a:t>8</a:t>
            </a:fld>
            <a:endParaRPr lang="en-US"/>
          </a:p>
        </p:txBody>
      </p:sp>
      <p:pic>
        <p:nvPicPr>
          <p:cNvPr id="8" name="Picture 7">
            <a:extLst>
              <a:ext uri="{FF2B5EF4-FFF2-40B4-BE49-F238E27FC236}">
                <a16:creationId xmlns:a16="http://schemas.microsoft.com/office/drawing/2014/main" id="{D83D63C8-9BCC-6980-9B7A-B6CC3C96A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13" y="3980916"/>
            <a:ext cx="6350873" cy="15980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ounded Rectangle 8">
            <a:extLst>
              <a:ext uri="{FF2B5EF4-FFF2-40B4-BE49-F238E27FC236}">
                <a16:creationId xmlns:a16="http://schemas.microsoft.com/office/drawing/2014/main" id="{6966C9DA-EB74-063E-7840-32F1BC459140}"/>
              </a:ext>
            </a:extLst>
          </p:cNvPr>
          <p:cNvSpPr/>
          <p:nvPr/>
        </p:nvSpPr>
        <p:spPr>
          <a:xfrm>
            <a:off x="7467601" y="1944414"/>
            <a:ext cx="1219200" cy="1201353"/>
          </a:xfrm>
          <a:prstGeom prst="roundRect">
            <a:avLst/>
          </a:prstGeom>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Test Query</a:t>
            </a:r>
          </a:p>
        </p:txBody>
      </p:sp>
      <p:cxnSp>
        <p:nvCxnSpPr>
          <p:cNvPr id="11" name="Straight Arrow Connector 10">
            <a:extLst>
              <a:ext uri="{FF2B5EF4-FFF2-40B4-BE49-F238E27FC236}">
                <a16:creationId xmlns:a16="http://schemas.microsoft.com/office/drawing/2014/main" id="{107A6C61-0C1E-822B-ACF0-03AE054CE1FE}"/>
              </a:ext>
            </a:extLst>
          </p:cNvPr>
          <p:cNvCxnSpPr>
            <a:cxnSpLocks/>
            <a:stCxn id="9" idx="1"/>
          </p:cNvCxnSpPr>
          <p:nvPr/>
        </p:nvCxnSpPr>
        <p:spPr>
          <a:xfrm flipH="1" flipV="1">
            <a:off x="6773917" y="2481755"/>
            <a:ext cx="693684" cy="63336"/>
          </a:xfrm>
          <a:prstGeom prst="straightConnector1">
            <a:avLst/>
          </a:prstGeom>
          <a:ln w="28575">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12" name="Rounded Rectangle 11">
            <a:extLst>
              <a:ext uri="{FF2B5EF4-FFF2-40B4-BE49-F238E27FC236}">
                <a16:creationId xmlns:a16="http://schemas.microsoft.com/office/drawing/2014/main" id="{E3BB7682-AC38-BFAD-32FB-8FCA79702476}"/>
              </a:ext>
            </a:extLst>
          </p:cNvPr>
          <p:cNvSpPr/>
          <p:nvPr/>
        </p:nvSpPr>
        <p:spPr>
          <a:xfrm>
            <a:off x="7467600" y="4194395"/>
            <a:ext cx="1219200" cy="1201353"/>
          </a:xfrm>
          <a:prstGeom prst="roundRect">
            <a:avLst/>
          </a:prstGeom>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Preview Results</a:t>
            </a:r>
          </a:p>
        </p:txBody>
      </p:sp>
      <p:cxnSp>
        <p:nvCxnSpPr>
          <p:cNvPr id="13" name="Straight Arrow Connector 12">
            <a:extLst>
              <a:ext uri="{FF2B5EF4-FFF2-40B4-BE49-F238E27FC236}">
                <a16:creationId xmlns:a16="http://schemas.microsoft.com/office/drawing/2014/main" id="{7AC59DE0-8C8B-A4BF-5D66-C7DF483853FB}"/>
              </a:ext>
            </a:extLst>
          </p:cNvPr>
          <p:cNvCxnSpPr>
            <a:cxnSpLocks/>
            <a:stCxn id="12" idx="1"/>
          </p:cNvCxnSpPr>
          <p:nvPr/>
        </p:nvCxnSpPr>
        <p:spPr>
          <a:xfrm flipH="1" flipV="1">
            <a:off x="6821214" y="4614041"/>
            <a:ext cx="646386" cy="181031"/>
          </a:xfrm>
          <a:prstGeom prst="straightConnector1">
            <a:avLst/>
          </a:prstGeom>
          <a:ln w="28575">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2AA734C9-381E-2561-C843-77C5E1D62C8B}"/>
              </a:ext>
            </a:extLst>
          </p:cNvPr>
          <p:cNvSpPr/>
          <p:nvPr/>
        </p:nvSpPr>
        <p:spPr>
          <a:xfrm>
            <a:off x="1303283" y="5835294"/>
            <a:ext cx="7010400" cy="618058"/>
          </a:xfrm>
          <a:prstGeom prst="rect">
            <a:avLst/>
          </a:prstGeom>
          <a:noFill/>
          <a:ln w="28575">
            <a:solidFill>
              <a:srgbClr val="043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Datasette</a:t>
            </a:r>
            <a:r>
              <a:rPr lang="en-US">
                <a:solidFill>
                  <a:schemeClr val="tx1"/>
                </a:solidFill>
              </a:rPr>
              <a:t> allows you to quickly explore lots of data and get a feel of what you need for your project. Each query executes in seconds.</a:t>
            </a:r>
          </a:p>
        </p:txBody>
      </p:sp>
    </p:spTree>
    <p:extLst>
      <p:ext uri="{BB962C8B-B14F-4D97-AF65-F5344CB8AC3E}">
        <p14:creationId xmlns:p14="http://schemas.microsoft.com/office/powerpoint/2010/main" val="1640803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685B-B3C9-1946-BC46-5E75DCE5E851}"/>
              </a:ext>
            </a:extLst>
          </p:cNvPr>
          <p:cNvSpPr>
            <a:spLocks noGrp="1"/>
          </p:cNvSpPr>
          <p:nvPr>
            <p:ph type="title"/>
          </p:nvPr>
        </p:nvSpPr>
        <p:spPr/>
        <p:txBody>
          <a:bodyPr/>
          <a:lstStyle/>
          <a:p>
            <a:r>
              <a:rPr lang="en-US"/>
              <a:t>Kaggle API</a:t>
            </a:r>
          </a:p>
        </p:txBody>
      </p:sp>
      <p:sp>
        <p:nvSpPr>
          <p:cNvPr id="3" name="Content Placeholder 2">
            <a:extLst>
              <a:ext uri="{FF2B5EF4-FFF2-40B4-BE49-F238E27FC236}">
                <a16:creationId xmlns:a16="http://schemas.microsoft.com/office/drawing/2014/main" id="{7727C147-5F6D-474E-BD39-D24D250DD221}"/>
              </a:ext>
            </a:extLst>
          </p:cNvPr>
          <p:cNvSpPr>
            <a:spLocks noGrp="1"/>
          </p:cNvSpPr>
          <p:nvPr>
            <p:ph idx="1"/>
          </p:nvPr>
        </p:nvSpPr>
        <p:spPr/>
        <p:txBody>
          <a:bodyPr/>
          <a:lstStyle/>
          <a:p>
            <a:r>
              <a:rPr lang="en-US"/>
              <a:t>The Kaggle API and CLI tool provide easy ways to interact with Datasets on Kaggle. </a:t>
            </a:r>
          </a:p>
          <a:p>
            <a:r>
              <a:rPr lang="en-US"/>
              <a:t>Allows you to search for and download Kaggle Datasets within Python Script / </a:t>
            </a:r>
            <a:r>
              <a:rPr lang="en-US" err="1"/>
              <a:t>Jupyter</a:t>
            </a:r>
            <a:r>
              <a:rPr lang="en-US"/>
              <a:t> Notebook.</a:t>
            </a:r>
          </a:p>
          <a:p>
            <a:r>
              <a:rPr lang="en-US"/>
              <a:t>Issues:</a:t>
            </a:r>
          </a:p>
          <a:p>
            <a:pPr lvl="1"/>
            <a:r>
              <a:rPr lang="en-US"/>
              <a:t>Unable to query SQL databases saved on Kaggle</a:t>
            </a:r>
          </a:p>
          <a:p>
            <a:pPr lvl="1"/>
            <a:r>
              <a:rPr lang="en-US"/>
              <a:t>Must download datasets as a whole once you find them.</a:t>
            </a:r>
          </a:p>
          <a:p>
            <a:pPr lvl="1"/>
            <a:r>
              <a:rPr lang="en-US"/>
              <a:t>You can create and run Kaggle Notebooks, but unable to find the documentation.</a:t>
            </a:r>
          </a:p>
        </p:txBody>
      </p:sp>
      <p:sp>
        <p:nvSpPr>
          <p:cNvPr id="4" name="Slide Number Placeholder 3">
            <a:extLst>
              <a:ext uri="{FF2B5EF4-FFF2-40B4-BE49-F238E27FC236}">
                <a16:creationId xmlns:a16="http://schemas.microsoft.com/office/drawing/2014/main" id="{686FBCA8-DC17-F079-547A-3B4680294387}"/>
              </a:ext>
            </a:extLst>
          </p:cNvPr>
          <p:cNvSpPr>
            <a:spLocks noGrp="1"/>
          </p:cNvSpPr>
          <p:nvPr>
            <p:ph type="sldNum" sz="quarter" idx="12"/>
          </p:nvPr>
        </p:nvSpPr>
        <p:spPr/>
        <p:txBody>
          <a:bodyPr/>
          <a:lstStyle/>
          <a:p>
            <a:fld id="{97532FD7-F9E5-1545-8A05-4A5103D12954}" type="slidenum">
              <a:rPr lang="en-US" smtClean="0"/>
              <a:pPr/>
              <a:t>9</a:t>
            </a:fld>
            <a:endParaRPr lang="en-US"/>
          </a:p>
        </p:txBody>
      </p:sp>
    </p:spTree>
    <p:extLst>
      <p:ext uri="{BB962C8B-B14F-4D97-AF65-F5344CB8AC3E}">
        <p14:creationId xmlns:p14="http://schemas.microsoft.com/office/powerpoint/2010/main" val="3517813036"/>
      </p:ext>
    </p:extLst>
  </p:cSld>
  <p:clrMapOvr>
    <a:masterClrMapping/>
  </p:clrMapOvr>
</p:sld>
</file>

<file path=ppt/theme/theme1.xml><?xml version="1.0" encoding="utf-8"?>
<a:theme xmlns:a="http://schemas.openxmlformats.org/drawingml/2006/main" name="1_NPS 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93DDB64-4E14-4D57-9295-DEA3780D9F3D}">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1484</Words>
  <Application>Microsoft Macintosh PowerPoint</Application>
  <PresentationFormat>On-screen Show (4:3)</PresentationFormat>
  <Paragraphs>221</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Arial</vt:lpstr>
      <vt:lpstr>BWHaasDingbat</vt:lpstr>
      <vt:lpstr>Calibri</vt:lpstr>
      <vt:lpstr>Courier New</vt:lpstr>
      <vt:lpstr>Times New Roman</vt:lpstr>
      <vt:lpstr>1_NPS Theme</vt:lpstr>
      <vt:lpstr>Generative Artificial Intelligence’s Effect on Energy Consumption</vt:lpstr>
      <vt:lpstr>Agenda</vt:lpstr>
      <vt:lpstr>Motivation</vt:lpstr>
      <vt:lpstr>Background</vt:lpstr>
      <vt:lpstr>The Problem</vt:lpstr>
      <vt:lpstr>PUDL Data</vt:lpstr>
      <vt:lpstr>PUDL Data</vt:lpstr>
      <vt:lpstr>Datasette</vt:lpstr>
      <vt:lpstr>Kaggle API</vt:lpstr>
      <vt:lpstr>Kaggle Notebook</vt:lpstr>
      <vt:lpstr>Kaggle Notebook</vt:lpstr>
      <vt:lpstr>Kaggle Notebook</vt:lpstr>
      <vt:lpstr>Kaggle Notebook</vt:lpstr>
      <vt:lpstr>Google Trends Data</vt:lpstr>
      <vt:lpstr>Additional Data Used</vt:lpstr>
      <vt:lpstr>Streamlit Visualizations</vt:lpstr>
      <vt:lpstr>Power Plant and Data Center Streamlit</vt:lpstr>
      <vt:lpstr>Power Plant and Data Center Streamlit</vt:lpstr>
      <vt:lpstr>Power Plant and Data Center Streamlit</vt:lpstr>
      <vt:lpstr>Power Plant and Data Center Streamlit</vt:lpstr>
      <vt:lpstr>Power Plant and Data Center Streamlit</vt:lpstr>
      <vt:lpstr>Power Plant and Data Center Streamlit</vt:lpstr>
      <vt:lpstr>Google Trends: Generative AI by State</vt:lpstr>
      <vt:lpstr>Let's Plot Some Data</vt:lpstr>
      <vt:lpstr>Working with Datacenter Locations</vt:lpstr>
      <vt:lpstr>An Attempt</vt:lpstr>
      <vt:lpstr> Country vs. Datacenter ZIP Codes</vt:lpstr>
      <vt:lpstr>How Much Energy Does a  Datacenter Consume?</vt:lpstr>
      <vt:lpstr>What Gives? I Have 1000 Datacenters</vt:lpstr>
      <vt:lpstr>Future Work </vt:lpstr>
      <vt:lpstr>PowerPoint Presentation</vt:lpstr>
      <vt:lpstr>Convenient Math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U.S. Navy Campaign Analyses with Big Data   Brian L. Morgan, Harrison C. Schramm, Jerry R. Smith, Jr., Thomas W. Lucas, Mary L. McDonald, Paul J. Sánchez, Susan M. Sanchez, Stephen C. Upton</dc:title>
  <dc:creator/>
  <cp:revision>1</cp:revision>
  <dcterms:created xsi:type="dcterms:W3CDTF">2012-08-24T00:53:15Z</dcterms:created>
  <dcterms:modified xsi:type="dcterms:W3CDTF">2024-11-21T18:26:09Z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bbd4a6-dc2f-44d9-ad2c-c28d4679873f_Enabled">
    <vt:lpwstr>true</vt:lpwstr>
  </property>
  <property fmtid="{D5CDD505-2E9C-101B-9397-08002B2CF9AE}" pid="3" name="MSIP_Label_acbbd4a6-dc2f-44d9-ad2c-c28d4679873f_SetDate">
    <vt:lpwstr>2024-09-09T05:13:21Z</vt:lpwstr>
  </property>
  <property fmtid="{D5CDD505-2E9C-101B-9397-08002B2CF9AE}" pid="4" name="MSIP_Label_acbbd4a6-dc2f-44d9-ad2c-c28d4679873f_Method">
    <vt:lpwstr>Standard</vt:lpwstr>
  </property>
  <property fmtid="{D5CDD505-2E9C-101B-9397-08002B2CF9AE}" pid="5" name="MSIP_Label_acbbd4a6-dc2f-44d9-ad2c-c28d4679873f_Name">
    <vt:lpwstr>No Label</vt:lpwstr>
  </property>
  <property fmtid="{D5CDD505-2E9C-101B-9397-08002B2CF9AE}" pid="6" name="MSIP_Label_acbbd4a6-dc2f-44d9-ad2c-c28d4679873f_SiteId">
    <vt:lpwstr>6d936231-a517-40ea-9199-f7578963378e</vt:lpwstr>
  </property>
  <property fmtid="{D5CDD505-2E9C-101B-9397-08002B2CF9AE}" pid="7" name="MSIP_Label_acbbd4a6-dc2f-44d9-ad2c-c28d4679873f_ActionId">
    <vt:lpwstr>844b1b1b-153f-432b-9ae2-eb681b13a1e2</vt:lpwstr>
  </property>
  <property fmtid="{D5CDD505-2E9C-101B-9397-08002B2CF9AE}" pid="8" name="MSIP_Label_acbbd4a6-dc2f-44d9-ad2c-c28d4679873f_ContentBits">
    <vt:lpwstr>0</vt:lpwstr>
  </property>
</Properties>
</file>